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308" r:id="rId3"/>
    <p:sldId id="257" r:id="rId4"/>
    <p:sldId id="312" r:id="rId5"/>
    <p:sldId id="299" r:id="rId6"/>
    <p:sldId id="309" r:id="rId7"/>
    <p:sldId id="275" r:id="rId8"/>
    <p:sldId id="279" r:id="rId9"/>
    <p:sldId id="259" r:id="rId10"/>
    <p:sldId id="290" r:id="rId11"/>
    <p:sldId id="271" r:id="rId12"/>
    <p:sldId id="260" r:id="rId13"/>
    <p:sldId id="262" r:id="rId14"/>
    <p:sldId id="267" r:id="rId15"/>
    <p:sldId id="305" r:id="rId16"/>
    <p:sldId id="268" r:id="rId17"/>
    <p:sldId id="272" r:id="rId18"/>
    <p:sldId id="280" r:id="rId19"/>
    <p:sldId id="269" r:id="rId20"/>
    <p:sldId id="263" r:id="rId21"/>
    <p:sldId id="273" r:id="rId22"/>
    <p:sldId id="276" r:id="rId23"/>
    <p:sldId id="277" r:id="rId24"/>
    <p:sldId id="278" r:id="rId25"/>
    <p:sldId id="307" r:id="rId26"/>
    <p:sldId id="284" r:id="rId27"/>
    <p:sldId id="291" r:id="rId28"/>
    <p:sldId id="292" r:id="rId29"/>
    <p:sldId id="293" r:id="rId30"/>
    <p:sldId id="297" r:id="rId31"/>
    <p:sldId id="295" r:id="rId32"/>
    <p:sldId id="289" r:id="rId33"/>
    <p:sldId id="298" r:id="rId34"/>
    <p:sldId id="301" r:id="rId35"/>
    <p:sldId id="302" r:id="rId36"/>
    <p:sldId id="303" r:id="rId37"/>
    <p:sldId id="304" r:id="rId38"/>
    <p:sldId id="306" r:id="rId39"/>
    <p:sldId id="310" r:id="rId40"/>
    <p:sldId id="311" r:id="rId41"/>
    <p:sldId id="313" r:id="rId42"/>
    <p:sldId id="314" r:id="rId43"/>
    <p:sldId id="316" r:id="rId44"/>
    <p:sldId id="315" r:id="rId45"/>
  </p:sldIdLst>
  <p:sldSz cx="9144000" cy="6858000" type="screen4x3"/>
  <p:notesSz cx="6858000" cy="9144000"/>
  <p:photoAlbum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77" autoAdjust="0"/>
    <p:restoredTop sz="94660"/>
  </p:normalViewPr>
  <p:slideViewPr>
    <p:cSldViewPr snapToGrid="0">
      <p:cViewPr>
        <p:scale>
          <a:sx n="81" d="100"/>
          <a:sy n="81" d="100"/>
        </p:scale>
        <p:origin x="-828" y="9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5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/>
              <a:t>Spustelėkite norėdami redaguoti šablono paantraštės stilių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A981-E705-4669-95FB-6C1EE94EE415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9CBA3-8F2D-45C9-86E0-E86EB80EB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133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A981-E705-4669-95FB-6C1EE94EE415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9CBA3-8F2D-45C9-86E0-E86EB80EB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270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A981-E705-4669-95FB-6C1EE94EE415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9CBA3-8F2D-45C9-86E0-E86EB80EB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883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A981-E705-4669-95FB-6C1EE94EE415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9CBA3-8F2D-45C9-86E0-E86EB80EB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01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Redaguoti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A981-E705-4669-95FB-6C1EE94EE415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9CBA3-8F2D-45C9-86E0-E86EB80EB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872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A981-E705-4669-95FB-6C1EE94EE415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9CBA3-8F2D-45C9-86E0-E86EB80EB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411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Redaguoti šablono teksto stilius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Redaguoti šablono teksto stilius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A981-E705-4669-95FB-6C1EE94EE415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9CBA3-8F2D-45C9-86E0-E86EB80EB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991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A981-E705-4669-95FB-6C1EE94EE415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9CBA3-8F2D-45C9-86E0-E86EB80EB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931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A981-E705-4669-95FB-6C1EE94EE415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9CBA3-8F2D-45C9-86E0-E86EB80EB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009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A981-E705-4669-95FB-6C1EE94EE415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9CBA3-8F2D-45C9-86E0-E86EB80EB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898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lt-LT"/>
              <a:t>Spustelėkite piktogr. norėdami įtraukti pav.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A981-E705-4669-95FB-6C1EE94EE415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9CBA3-8F2D-45C9-86E0-E86EB80EB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355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3A981-E705-4669-95FB-6C1EE94EE415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A9CBA3-8F2D-45C9-86E0-E86EB80EB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202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SFnMTHhKdkw&amp;t=302s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enojigimnazija.lt/erasmus/cultural-heritage-and-values-education-in-european-schools/cultural-heritage/students-read-their-acrostics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ntraštė 2"/>
          <p:cNvSpPr>
            <a:spLocks noGrp="1"/>
          </p:cNvSpPr>
          <p:nvPr>
            <p:ph type="ctrTitle"/>
          </p:nvPr>
        </p:nvSpPr>
        <p:spPr>
          <a:xfrm>
            <a:off x="685800" y="1122362"/>
            <a:ext cx="7772400" cy="2816591"/>
          </a:xfrm>
        </p:spPr>
        <p:txBody>
          <a:bodyPr>
            <a:normAutofit fontScale="90000"/>
          </a:bodyPr>
          <a:lstStyle/>
          <a:p>
            <a:r>
              <a:rPr lang="lt-LT" dirty="0">
                <a:latin typeface="Book Antiqua" panose="02040602050305030304" pitchFamily="18" charset="0"/>
              </a:rPr>
              <a:t>Metodinė praktinė konferencija </a:t>
            </a:r>
            <a:br>
              <a:rPr lang="lt-LT" dirty="0">
                <a:latin typeface="Book Antiqua" panose="02040602050305030304" pitchFamily="18" charset="0"/>
              </a:rPr>
            </a:br>
            <a:r>
              <a:rPr lang="lt-LT" dirty="0">
                <a:latin typeface="Book Antiqua" panose="02040602050305030304" pitchFamily="18" charset="0"/>
              </a:rPr>
              <a:t>„Motyvacija – raktas į </a:t>
            </a:r>
            <a:r>
              <a:rPr lang="lt-LT" dirty="0" err="1">
                <a:latin typeface="Book Antiqua" panose="02040602050305030304" pitchFamily="18" charset="0"/>
              </a:rPr>
              <a:t>ugdymo(si</a:t>
            </a:r>
            <a:r>
              <a:rPr lang="lt-LT" dirty="0">
                <a:latin typeface="Book Antiqua" panose="02040602050305030304" pitchFamily="18" charset="0"/>
              </a:rPr>
              <a:t>) sėkmę“</a:t>
            </a:r>
          </a:p>
        </p:txBody>
      </p:sp>
      <p:sp>
        <p:nvSpPr>
          <p:cNvPr id="4" name="Antrinis pavadinimas 3"/>
          <p:cNvSpPr>
            <a:spLocks noGrp="1"/>
          </p:cNvSpPr>
          <p:nvPr>
            <p:ph type="subTitle" idx="1"/>
          </p:nvPr>
        </p:nvSpPr>
        <p:spPr>
          <a:xfrm>
            <a:off x="1084385" y="4141299"/>
            <a:ext cx="6858000" cy="1655762"/>
          </a:xfrm>
        </p:spPr>
        <p:txBody>
          <a:bodyPr/>
          <a:lstStyle/>
          <a:p>
            <a:r>
              <a:rPr lang="lt-LT" dirty="0">
                <a:latin typeface="Book Antiqua" panose="02040602050305030304" pitchFamily="18" charset="0"/>
              </a:rPr>
              <a:t>Skuodas</a:t>
            </a:r>
          </a:p>
          <a:p>
            <a:r>
              <a:rPr lang="en-US" dirty="0">
                <a:latin typeface="Book Antiqua" panose="02040602050305030304" pitchFamily="18" charset="0"/>
              </a:rPr>
              <a:t>2021-11-05</a:t>
            </a:r>
            <a:endParaRPr lang="lt-LT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68696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 descr="20201013_113525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2" r="8366"/>
          <a:stretch/>
        </p:blipFill>
        <p:spPr>
          <a:xfrm rot="5400000">
            <a:off x="2055621" y="1206324"/>
            <a:ext cx="6858000" cy="4445352"/>
          </a:xfrm>
          <a:prstGeom prst="rect">
            <a:avLst/>
          </a:prstGeom>
        </p:spPr>
      </p:pic>
      <p:sp>
        <p:nvSpPr>
          <p:cNvPr id="5" name="Teksto vietos rezervavimo ženklas 4"/>
          <p:cNvSpPr>
            <a:spLocks noGrp="1"/>
          </p:cNvSpPr>
          <p:nvPr>
            <p:ph type="body" sz="half" idx="2"/>
          </p:nvPr>
        </p:nvSpPr>
        <p:spPr>
          <a:xfrm>
            <a:off x="312767" y="1893277"/>
            <a:ext cx="2949178" cy="3811588"/>
          </a:xfrm>
        </p:spPr>
        <p:txBody>
          <a:bodyPr>
            <a:normAutofit/>
          </a:bodyPr>
          <a:lstStyle/>
          <a:p>
            <a:r>
              <a:rPr lang="lt-LT" sz="2800" dirty="0">
                <a:latin typeface="Book Antiqua" panose="02040602050305030304" pitchFamily="18" charset="0"/>
              </a:rPr>
              <a:t>Vertinimas – kaupiamasis: atviri klausimai</a:t>
            </a:r>
          </a:p>
          <a:p>
            <a:r>
              <a:rPr lang="lt-LT" sz="2800" dirty="0">
                <a:latin typeface="Book Antiqua" panose="02040602050305030304" pitchFamily="18" charset="0"/>
              </a:rPr>
              <a:t>-  </a:t>
            </a:r>
            <a:r>
              <a:rPr lang="en-US" sz="2800" dirty="0">
                <a:latin typeface="Book Antiqua" panose="02040602050305030304" pitchFamily="18" charset="0"/>
              </a:rPr>
              <a:t>8 </a:t>
            </a:r>
            <a:r>
              <a:rPr lang="en-US" sz="2800" dirty="0" err="1">
                <a:latin typeface="Book Antiqua" panose="02040602050305030304" pitchFamily="18" charset="0"/>
              </a:rPr>
              <a:t>balai</a:t>
            </a:r>
            <a:r>
              <a:rPr lang="en-US" sz="2800" dirty="0">
                <a:latin typeface="Book Antiqua" panose="02040602050305030304" pitchFamily="18" charset="0"/>
              </a:rPr>
              <a:t>, </a:t>
            </a:r>
            <a:r>
              <a:rPr lang="lt-LT" sz="2800" dirty="0">
                <a:latin typeface="Book Antiqua" panose="02040602050305030304" pitchFamily="18" charset="0"/>
              </a:rPr>
              <a:t>kūrybinė užduotis – </a:t>
            </a:r>
            <a:r>
              <a:rPr lang="en-US" sz="2800" dirty="0">
                <a:latin typeface="Book Antiqua" panose="02040602050305030304" pitchFamily="18" charset="0"/>
              </a:rPr>
              <a:t>2</a:t>
            </a:r>
            <a:r>
              <a:rPr lang="lt-LT" sz="2800" dirty="0">
                <a:latin typeface="Book Antiqua" panose="02040602050305030304" pitchFamily="18" charset="0"/>
              </a:rPr>
              <a:t> balai.</a:t>
            </a:r>
          </a:p>
        </p:txBody>
      </p:sp>
    </p:spTree>
    <p:extLst>
      <p:ext uri="{BB962C8B-B14F-4D97-AF65-F5344CB8AC3E}">
        <p14:creationId xmlns:p14="http://schemas.microsoft.com/office/powerpoint/2010/main" val="12507379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 descr="20201006_104533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1" r="3839"/>
          <a:stretch/>
        </p:blipFill>
        <p:spPr>
          <a:xfrm rot="5400000">
            <a:off x="2008143" y="1419060"/>
            <a:ext cx="6858000" cy="4019880"/>
          </a:xfrm>
          <a:prstGeom prst="rect">
            <a:avLst/>
          </a:prstGeom>
        </p:spPr>
      </p:pic>
      <p:sp>
        <p:nvSpPr>
          <p:cNvPr id="5" name="Teksto vietos rezervavimo ženklas 4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lt-LT" sz="2800" dirty="0">
                <a:latin typeface="Book Antiqua" panose="02040602050305030304" pitchFamily="18" charset="0"/>
              </a:rPr>
              <a:t>Grįžus laukia kūrybinė užduotis: „Įsivaizduok, kad esi kažkuris muziejuje paminėtas eksponatas, žmogus, pastatas. Papasakok savo istoriją.“</a:t>
            </a:r>
          </a:p>
        </p:txBody>
      </p:sp>
    </p:spTree>
    <p:extLst>
      <p:ext uri="{BB962C8B-B14F-4D97-AF65-F5344CB8AC3E}">
        <p14:creationId xmlns:p14="http://schemas.microsoft.com/office/powerpoint/2010/main" val="12177665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 descr="20201006_100900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0"/>
          <a:stretch/>
        </p:blipFill>
        <p:spPr>
          <a:xfrm rot="5400000">
            <a:off x="2039517" y="1336729"/>
            <a:ext cx="6858000" cy="4184542"/>
          </a:xfrm>
          <a:prstGeom prst="rect">
            <a:avLst/>
          </a:prstGeom>
        </p:spPr>
      </p:pic>
      <p:sp>
        <p:nvSpPr>
          <p:cNvPr id="5" name="Teksto vietos rezervavimo ženklas 4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lt-LT" sz="2800" dirty="0">
                <a:latin typeface="Book Antiqua" panose="02040602050305030304" pitchFamily="18" charset="0"/>
              </a:rPr>
              <a:t>Kiekvienas dirba jam patogiu tempu, gali paprašyti mokytojo ar muziejaus darbuotojo pagalbos</a:t>
            </a:r>
          </a:p>
        </p:txBody>
      </p:sp>
    </p:spTree>
    <p:extLst>
      <p:ext uri="{BB962C8B-B14F-4D97-AF65-F5344CB8AC3E}">
        <p14:creationId xmlns:p14="http://schemas.microsoft.com/office/powerpoint/2010/main" val="36699877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 descr="20201006_101237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6"/>
          <a:stretch/>
        </p:blipFill>
        <p:spPr>
          <a:xfrm rot="5400000">
            <a:off x="1982666" y="1446335"/>
            <a:ext cx="7007470" cy="4114800"/>
          </a:xfrm>
          <a:prstGeom prst="rect">
            <a:avLst/>
          </a:prstGeom>
        </p:spPr>
      </p:pic>
      <p:sp>
        <p:nvSpPr>
          <p:cNvPr id="5" name="Teksto vietos rezervavimo ženklas 4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lt-LT" sz="2800" dirty="0">
                <a:latin typeface="Book Antiqua" panose="02040602050305030304" pitchFamily="18" charset="0"/>
              </a:rPr>
              <a:t>Užduočiai atlikti skirtos dvi pamokos</a:t>
            </a:r>
          </a:p>
        </p:txBody>
      </p:sp>
    </p:spTree>
    <p:extLst>
      <p:ext uri="{BB962C8B-B14F-4D97-AF65-F5344CB8AC3E}">
        <p14:creationId xmlns:p14="http://schemas.microsoft.com/office/powerpoint/2010/main" val="31936328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 descr="20201006_103859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5" t="-1" r="10141" b="-265"/>
          <a:stretch/>
        </p:blipFill>
        <p:spPr>
          <a:xfrm rot="5400000">
            <a:off x="2003133" y="1548958"/>
            <a:ext cx="6861023" cy="3763107"/>
          </a:xfrm>
          <a:prstGeom prst="rect">
            <a:avLst/>
          </a:prstGeom>
        </p:spPr>
      </p:pic>
      <p:sp>
        <p:nvSpPr>
          <p:cNvPr id="5" name="Teksto vietos rezervavimo ženklas 4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lt-LT" sz="2800" dirty="0">
                <a:latin typeface="Book Antiqua" panose="02040602050305030304" pitchFamily="18" charset="0"/>
              </a:rPr>
              <a:t>Vieniems patinka užduotis atlikti individualiai</a:t>
            </a:r>
          </a:p>
        </p:txBody>
      </p:sp>
    </p:spTree>
    <p:extLst>
      <p:ext uri="{BB962C8B-B14F-4D97-AF65-F5344CB8AC3E}">
        <p14:creationId xmlns:p14="http://schemas.microsoft.com/office/powerpoint/2010/main" val="2337575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 descr="20201015_113032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7" r="13270"/>
          <a:stretch/>
        </p:blipFill>
        <p:spPr>
          <a:xfrm rot="5400000">
            <a:off x="2084917" y="1467178"/>
            <a:ext cx="6857999" cy="392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9433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 descr="20201006_103907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8" r="3750" b="-214"/>
          <a:stretch/>
        </p:blipFill>
        <p:spPr>
          <a:xfrm rot="5400000">
            <a:off x="1951890" y="1354017"/>
            <a:ext cx="6831627" cy="412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1170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 descr="20201006_104538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9"/>
          <a:stretch/>
        </p:blipFill>
        <p:spPr>
          <a:xfrm rot="5400000">
            <a:off x="2108427" y="1528135"/>
            <a:ext cx="6925633" cy="3734097"/>
          </a:xfrm>
          <a:prstGeom prst="rect">
            <a:avLst/>
          </a:prstGeom>
        </p:spPr>
      </p:pic>
      <p:sp>
        <p:nvSpPr>
          <p:cNvPr id="5" name="Teksto vietos rezervavimo ženklas 4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lt-LT" sz="2800" dirty="0">
                <a:latin typeface="Book Antiqua" panose="02040602050305030304" pitchFamily="18" charset="0"/>
              </a:rPr>
              <a:t>Bet kurią akimirką gali pasirinkti – dirbti vienam, poroje ar grupėje</a:t>
            </a:r>
          </a:p>
        </p:txBody>
      </p:sp>
    </p:spTree>
    <p:extLst>
      <p:ext uri="{BB962C8B-B14F-4D97-AF65-F5344CB8AC3E}">
        <p14:creationId xmlns:p14="http://schemas.microsoft.com/office/powerpoint/2010/main" val="6950136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 descr="20201013_112523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8"/>
          <a:stretch/>
        </p:blipFill>
        <p:spPr>
          <a:xfrm rot="5400000">
            <a:off x="2177764" y="1430530"/>
            <a:ext cx="6857999" cy="399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4752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 descr="20201006_104040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5" r="1057"/>
          <a:stretch/>
        </p:blipFill>
        <p:spPr>
          <a:xfrm rot="5400000">
            <a:off x="2092568" y="1362808"/>
            <a:ext cx="6840415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8449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628650" y="1148862"/>
            <a:ext cx="7886700" cy="3118338"/>
          </a:xfrm>
        </p:spPr>
        <p:txBody>
          <a:bodyPr>
            <a:normAutofit fontScale="90000"/>
          </a:bodyPr>
          <a:lstStyle/>
          <a:p>
            <a:pPr algn="ctr"/>
            <a:r>
              <a:rPr lang="lt-LT" dirty="0">
                <a:latin typeface="Book Antiqua" panose="02040602050305030304" pitchFamily="18" charset="0"/>
              </a:rPr>
              <a:t>„Tarptautinio </a:t>
            </a:r>
            <a:r>
              <a:rPr lang="lt-LT" dirty="0" err="1">
                <a:latin typeface="Book Antiqua" panose="02040602050305030304" pitchFamily="18" charset="0"/>
              </a:rPr>
              <a:t>Erasmus</a:t>
            </a:r>
            <a:r>
              <a:rPr lang="en-US">
                <a:latin typeface="Book Antiqua" panose="02040602050305030304" pitchFamily="18" charset="0"/>
              </a:rPr>
              <a:t>+</a:t>
            </a:r>
            <a:r>
              <a:rPr lang="lt-LT">
                <a:latin typeface="Book Antiqua" panose="02040602050305030304" pitchFamily="18" charset="0"/>
              </a:rPr>
              <a:t> </a:t>
            </a:r>
            <a:r>
              <a:rPr lang="lt-LT" dirty="0">
                <a:latin typeface="Book Antiqua" panose="02040602050305030304" pitchFamily="18" charset="0"/>
              </a:rPr>
              <a:t>projekto „Kultūros paveldas ir vertybių ugdymas Europos mokyklose “  veiklų integracija į dalyką – visi dalyviai patiria sėkmę“</a:t>
            </a:r>
            <a:br>
              <a:rPr lang="lt-LT" dirty="0">
                <a:latin typeface="Book Antiqua" panose="02040602050305030304" pitchFamily="18" charset="0"/>
              </a:rPr>
            </a:br>
            <a:endParaRPr lang="lt-LT" dirty="0">
              <a:latin typeface="Book Antiqua" panose="02040602050305030304" pitchFamily="18" charset="0"/>
            </a:endParaRP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628650" y="4419599"/>
            <a:ext cx="7886700" cy="1757363"/>
          </a:xfrm>
        </p:spPr>
        <p:txBody>
          <a:bodyPr/>
          <a:lstStyle/>
          <a:p>
            <a:r>
              <a:rPr lang="lt-LT" sz="1800" dirty="0">
                <a:latin typeface="Book Antiqua" panose="02040602050305030304" pitchFamily="18" charset="0"/>
              </a:rPr>
              <a:t>AUDRA KAKLIENĖ, anglų kalbos mokytoja metodininkė, Palangos senoji gimnazija</a:t>
            </a:r>
          </a:p>
          <a:p>
            <a:r>
              <a:rPr lang="lt-LT" sz="1800" dirty="0">
                <a:latin typeface="Book Antiqua" panose="02040602050305030304" pitchFamily="18" charset="0"/>
              </a:rPr>
              <a:t>AUŠRINĖ JANUŠIENĖ, anglų kalbos mokytoja metodininkė, Palangos senoji gimnazija</a:t>
            </a:r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40328291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 descr="20201006_102522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5"/>
          <a:stretch/>
        </p:blipFill>
        <p:spPr>
          <a:xfrm rot="5400000">
            <a:off x="2094446" y="1325760"/>
            <a:ext cx="6858003" cy="4206481"/>
          </a:xfrm>
          <a:prstGeom prst="rect">
            <a:avLst/>
          </a:prstGeom>
        </p:spPr>
      </p:pic>
      <p:sp>
        <p:nvSpPr>
          <p:cNvPr id="5" name="Teksto vietos rezervavimo ženklas 4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lt-LT" sz="2800" dirty="0">
                <a:latin typeface="Book Antiqua" panose="02040602050305030304" pitchFamily="18" charset="0"/>
              </a:rPr>
              <a:t>Kas projektavo Tiškevičių rūmus?</a:t>
            </a:r>
          </a:p>
        </p:txBody>
      </p:sp>
    </p:spTree>
    <p:extLst>
      <p:ext uri="{BB962C8B-B14F-4D97-AF65-F5344CB8AC3E}">
        <p14:creationId xmlns:p14="http://schemas.microsoft.com/office/powerpoint/2010/main" val="29297938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 descr="20201006_105527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r="9904"/>
          <a:stretch/>
        </p:blipFill>
        <p:spPr>
          <a:xfrm rot="5400000">
            <a:off x="2030881" y="1266235"/>
            <a:ext cx="6858000" cy="4325531"/>
          </a:xfrm>
          <a:prstGeom prst="rect">
            <a:avLst/>
          </a:prstGeom>
        </p:spPr>
      </p:pic>
      <p:sp>
        <p:nvSpPr>
          <p:cNvPr id="5" name="Teksto vietos rezervavimo ženklas 4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lt-LT" sz="2800" dirty="0">
                <a:latin typeface="Book Antiqua" panose="02040602050305030304" pitchFamily="18" charset="0"/>
              </a:rPr>
              <a:t>Pasirink įvykį? </a:t>
            </a:r>
          </a:p>
          <a:p>
            <a:r>
              <a:rPr lang="lt-LT" sz="2800" dirty="0">
                <a:latin typeface="Book Antiqua" panose="02040602050305030304" pitchFamily="18" charset="0"/>
              </a:rPr>
              <a:t>Kuo jis svarbus/</a:t>
            </a:r>
          </a:p>
          <a:p>
            <a:r>
              <a:rPr lang="lt-LT" sz="2800" dirty="0">
                <a:latin typeface="Book Antiqua" panose="02040602050305030304" pitchFamily="18" charset="0"/>
              </a:rPr>
              <a:t>įdomus?</a:t>
            </a:r>
          </a:p>
        </p:txBody>
      </p:sp>
    </p:spTree>
    <p:extLst>
      <p:ext uri="{BB962C8B-B14F-4D97-AF65-F5344CB8AC3E}">
        <p14:creationId xmlns:p14="http://schemas.microsoft.com/office/powerpoint/2010/main" val="18669098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 descr="20201013_112150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7" r="4616"/>
          <a:stretch/>
        </p:blipFill>
        <p:spPr>
          <a:xfrm rot="5400000">
            <a:off x="2036311" y="1366313"/>
            <a:ext cx="6858000" cy="4125378"/>
          </a:xfrm>
          <a:prstGeom prst="rect">
            <a:avLst/>
          </a:prstGeom>
        </p:spPr>
      </p:pic>
      <p:sp>
        <p:nvSpPr>
          <p:cNvPr id="5" name="Teksto vietos rezervavimo ženklas 4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lt-LT" sz="2800" dirty="0">
                <a:latin typeface="Book Antiqua" panose="02040602050305030304" pitchFamily="18" charset="0"/>
              </a:rPr>
              <a:t>Kodėl ši vila buvo vadinama „Anapiliu“?</a:t>
            </a:r>
          </a:p>
        </p:txBody>
      </p:sp>
    </p:spTree>
    <p:extLst>
      <p:ext uri="{BB962C8B-B14F-4D97-AF65-F5344CB8AC3E}">
        <p14:creationId xmlns:p14="http://schemas.microsoft.com/office/powerpoint/2010/main" val="21193421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 descr="20201013_112156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8" r="3653" b="428"/>
          <a:stretch/>
        </p:blipFill>
        <p:spPr>
          <a:xfrm rot="5400000">
            <a:off x="2145321" y="1371601"/>
            <a:ext cx="6840419" cy="4097216"/>
          </a:xfrm>
          <a:prstGeom prst="rect">
            <a:avLst/>
          </a:prstGeom>
        </p:spPr>
      </p:pic>
      <p:sp>
        <p:nvSpPr>
          <p:cNvPr id="5" name="Teksto vietos rezervavimo ženklas 4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lt-LT" sz="2800" dirty="0">
                <a:latin typeface="Book Antiqua" panose="02040602050305030304" pitchFamily="18" charset="0"/>
              </a:rPr>
              <a:t>Kuris eksponatas tau įdomiausias?</a:t>
            </a:r>
          </a:p>
        </p:txBody>
      </p:sp>
    </p:spTree>
    <p:extLst>
      <p:ext uri="{BB962C8B-B14F-4D97-AF65-F5344CB8AC3E}">
        <p14:creationId xmlns:p14="http://schemas.microsoft.com/office/powerpoint/2010/main" val="12667826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 descr="20201013_112415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0"/>
          <a:stretch/>
        </p:blipFill>
        <p:spPr>
          <a:xfrm rot="5400000">
            <a:off x="2122228" y="1594690"/>
            <a:ext cx="6893169" cy="3703792"/>
          </a:xfrm>
          <a:prstGeom prst="rect">
            <a:avLst/>
          </a:prstGeom>
        </p:spPr>
      </p:pic>
      <p:sp>
        <p:nvSpPr>
          <p:cNvPr id="5" name="Teksto vietos rezervavimo ženklas 4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lt-LT" sz="2800" dirty="0">
                <a:latin typeface="Book Antiqua" panose="02040602050305030304" pitchFamily="18" charset="0"/>
              </a:rPr>
              <a:t>Kaip pasikeitė J.Basanavičiaus gatvė per šimtmetį?</a:t>
            </a:r>
          </a:p>
        </p:txBody>
      </p:sp>
    </p:spTree>
    <p:extLst>
      <p:ext uri="{BB962C8B-B14F-4D97-AF65-F5344CB8AC3E}">
        <p14:creationId xmlns:p14="http://schemas.microsoft.com/office/powerpoint/2010/main" val="14162520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 descr="20201015_113122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6" t="428"/>
          <a:stretch/>
        </p:blipFill>
        <p:spPr>
          <a:xfrm rot="5400000">
            <a:off x="2043288" y="1577287"/>
            <a:ext cx="6866782" cy="3712207"/>
          </a:xfrm>
          <a:prstGeom prst="rect">
            <a:avLst/>
          </a:prstGeom>
        </p:spPr>
      </p:pic>
      <p:sp>
        <p:nvSpPr>
          <p:cNvPr id="5" name="Teksto vietos rezervavimo ženklas 4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lt-LT" sz="2800" dirty="0">
                <a:latin typeface="Book Antiqua" panose="02040602050305030304" pitchFamily="18" charset="0"/>
              </a:rPr>
              <a:t>Atsakyti į klausimus apie Tiškevičių šeimą nelengva, nes kai kuriems šeimos medis – tikras rebusas</a:t>
            </a:r>
          </a:p>
        </p:txBody>
      </p:sp>
    </p:spTree>
    <p:extLst>
      <p:ext uri="{BB962C8B-B14F-4D97-AF65-F5344CB8AC3E}">
        <p14:creationId xmlns:p14="http://schemas.microsoft.com/office/powerpoint/2010/main" val="28564952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 descr="20201013_112620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7"/>
          <a:stretch/>
        </p:blipFill>
        <p:spPr>
          <a:xfrm rot="5400000">
            <a:off x="2182811" y="1486177"/>
            <a:ext cx="6858002" cy="3885648"/>
          </a:xfrm>
          <a:prstGeom prst="rect">
            <a:avLst/>
          </a:prstGeom>
        </p:spPr>
      </p:pic>
      <p:sp>
        <p:nvSpPr>
          <p:cNvPr id="5" name="Teksto vietos rezervavimo ženklas 4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lt-LT" sz="2800" dirty="0">
                <a:latin typeface="Book Antiqua" panose="02040602050305030304" pitchFamily="18" charset="0"/>
              </a:rPr>
              <a:t>Liečiamame ekrane informacija keliomis kalbomis</a:t>
            </a:r>
          </a:p>
        </p:txBody>
      </p:sp>
    </p:spTree>
    <p:extLst>
      <p:ext uri="{BB962C8B-B14F-4D97-AF65-F5344CB8AC3E}">
        <p14:creationId xmlns:p14="http://schemas.microsoft.com/office/powerpoint/2010/main" val="22430478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 descr="20201013_114726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7" r="9615"/>
          <a:stretch/>
        </p:blipFill>
        <p:spPr>
          <a:xfrm rot="5400000">
            <a:off x="1969479" y="1362807"/>
            <a:ext cx="6840414" cy="4114800"/>
          </a:xfrm>
          <a:prstGeom prst="rect">
            <a:avLst/>
          </a:prstGeom>
        </p:spPr>
      </p:pic>
      <p:sp>
        <p:nvSpPr>
          <p:cNvPr id="5" name="Teksto vietos rezervavimo ženklas 4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lt-LT" sz="2800" dirty="0">
                <a:latin typeface="Book Antiqua" panose="02040602050305030304" pitchFamily="18" charset="0"/>
              </a:rPr>
              <a:t>Pati Kurorto muziejaus erdvė skatina atsipalaiduoti – </a:t>
            </a:r>
          </a:p>
        </p:txBody>
      </p:sp>
    </p:spTree>
    <p:extLst>
      <p:ext uri="{BB962C8B-B14F-4D97-AF65-F5344CB8AC3E}">
        <p14:creationId xmlns:p14="http://schemas.microsoft.com/office/powerpoint/2010/main" val="39351786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 descr="20201013_114729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1" r="16538"/>
          <a:stretch/>
        </p:blipFill>
        <p:spPr>
          <a:xfrm rot="5400000">
            <a:off x="1903310" y="1314678"/>
            <a:ext cx="6857999" cy="4228648"/>
          </a:xfrm>
          <a:prstGeom prst="rect">
            <a:avLst/>
          </a:prstGeom>
        </p:spPr>
      </p:pic>
      <p:sp>
        <p:nvSpPr>
          <p:cNvPr id="5" name="Teksto vietos rezervavimo ženklas 4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lt-LT" sz="2800" dirty="0">
                <a:latin typeface="Book Antiqua" panose="02040602050305030304" pitchFamily="18" charset="0"/>
              </a:rPr>
              <a:t>užduotis </a:t>
            </a:r>
          </a:p>
          <a:p>
            <a:r>
              <a:rPr lang="lt-LT" sz="2800" dirty="0">
                <a:latin typeface="Book Antiqua" panose="02040602050305030304" pitchFamily="18" charset="0"/>
              </a:rPr>
              <a:t>nekelia įtampos</a:t>
            </a:r>
            <a:endParaRPr lang="lt-LT" sz="2800" dirty="0"/>
          </a:p>
        </p:txBody>
      </p:sp>
    </p:spTree>
    <p:extLst>
      <p:ext uri="{BB962C8B-B14F-4D97-AF65-F5344CB8AC3E}">
        <p14:creationId xmlns:p14="http://schemas.microsoft.com/office/powerpoint/2010/main" val="24801676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 descr="20201013_114737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8" r="6154"/>
          <a:stretch/>
        </p:blipFill>
        <p:spPr>
          <a:xfrm rot="5400000">
            <a:off x="1975993" y="1334157"/>
            <a:ext cx="6871343" cy="4176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1378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ntraštė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Book Antiqua" panose="02040602050305030304" pitchFamily="18" charset="0"/>
              </a:rPr>
              <a:t>Kod</a:t>
            </a:r>
            <a:r>
              <a:rPr lang="lt-LT" dirty="0" err="1">
                <a:latin typeface="Book Antiqua" panose="02040602050305030304" pitchFamily="18" charset="0"/>
              </a:rPr>
              <a:t>ėl</a:t>
            </a:r>
            <a:r>
              <a:rPr lang="lt-LT" dirty="0">
                <a:latin typeface="Book Antiqua" panose="02040602050305030304" pitchFamily="18" charset="0"/>
              </a:rPr>
              <a:t> stinga motyvacijos?</a:t>
            </a:r>
          </a:p>
        </p:txBody>
      </p:sp>
      <p:sp>
        <p:nvSpPr>
          <p:cNvPr id="4" name="Turinio vietos rezervavimo ženklas 3"/>
          <p:cNvSpPr>
            <a:spLocks noGrp="1"/>
          </p:cNvSpPr>
          <p:nvPr>
            <p:ph idx="1"/>
          </p:nvPr>
        </p:nvSpPr>
        <p:spPr>
          <a:xfrm>
            <a:off x="663819" y="1802179"/>
            <a:ext cx="7886700" cy="4351338"/>
          </a:xfrm>
        </p:spPr>
        <p:txBody>
          <a:bodyPr/>
          <a:lstStyle/>
          <a:p>
            <a:r>
              <a:rPr lang="lt-LT" dirty="0">
                <a:latin typeface="Book Antiqua" panose="02040602050305030304" pitchFamily="18" charset="0"/>
              </a:rPr>
              <a:t>Monotoniška klasės aplinka</a:t>
            </a:r>
            <a:endParaRPr lang="en-US" dirty="0">
              <a:latin typeface="Book Antiqua" panose="02040602050305030304" pitchFamily="18" charset="0"/>
            </a:endParaRPr>
          </a:p>
          <a:p>
            <a:pPr lvl="0"/>
            <a:r>
              <a:rPr lang="lt-LT" dirty="0">
                <a:latin typeface="Book Antiqua" panose="02040602050305030304" pitchFamily="18" charset="0"/>
              </a:rPr>
              <a:t>Nėra galimybės įgytas žinias pritaikyti realioje gyvenimo situacijoje</a:t>
            </a:r>
          </a:p>
          <a:p>
            <a:pPr lvl="0"/>
            <a:r>
              <a:rPr lang="lt-LT" dirty="0">
                <a:latin typeface="Book Antiqua" panose="02040602050305030304" pitchFamily="18" charset="0"/>
              </a:rPr>
              <a:t>Nedomina vienodo tipo užduotys</a:t>
            </a:r>
          </a:p>
          <a:p>
            <a:pPr lvl="0"/>
            <a:r>
              <a:rPr lang="lt-LT" dirty="0">
                <a:latin typeface="Book Antiqua" panose="02040602050305030304" pitchFamily="18" charset="0"/>
              </a:rPr>
              <a:t>Vieni nemėgsta dirbti poromis ar grupėmis, kitiems, atvirkščiai, saugiau dirbti su draugu</a:t>
            </a:r>
          </a:p>
          <a:p>
            <a:pPr lvl="0"/>
            <a:r>
              <a:rPr lang="lt-LT" dirty="0">
                <a:latin typeface="Book Antiqua" panose="02040602050305030304" pitchFamily="18" charset="0"/>
              </a:rPr>
              <a:t>Kelia nerimą žemas įvertinimas (pažymys)</a:t>
            </a:r>
          </a:p>
          <a:p>
            <a:pPr lvl="0"/>
            <a:r>
              <a:rPr lang="lt-LT" dirty="0">
                <a:latin typeface="Book Antiqua" panose="02040602050305030304" pitchFamily="18" charset="0"/>
              </a:rPr>
              <a:t>Užduotys neatitinka gebėjimų (per daug sudėtingos/lengvos)</a:t>
            </a:r>
          </a:p>
        </p:txBody>
      </p:sp>
    </p:spTree>
    <p:extLst>
      <p:ext uri="{BB962C8B-B14F-4D97-AF65-F5344CB8AC3E}">
        <p14:creationId xmlns:p14="http://schemas.microsoft.com/office/powerpoint/2010/main" val="18288257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 descr="20201013_114916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6" r="1731"/>
          <a:stretch/>
        </p:blipFill>
        <p:spPr>
          <a:xfrm rot="5400000">
            <a:off x="2140925" y="1367206"/>
            <a:ext cx="6849212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7588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 descr="20201013_114908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366"/>
          <a:stretch/>
        </p:blipFill>
        <p:spPr>
          <a:xfrm rot="5400000">
            <a:off x="2066133" y="1274944"/>
            <a:ext cx="6858000" cy="4308112"/>
          </a:xfrm>
          <a:prstGeom prst="rect">
            <a:avLst/>
          </a:prstGeom>
        </p:spPr>
      </p:pic>
      <p:sp>
        <p:nvSpPr>
          <p:cNvPr id="5" name="Teksto vietos rezervavimo ženklas 4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lt-LT" sz="2800" dirty="0">
                <a:latin typeface="Book Antiqua" panose="02040602050305030304" pitchFamily="18" charset="0"/>
              </a:rPr>
              <a:t>Motyvacija – noras sužinoti, atrasti- nesuvaidinta</a:t>
            </a:r>
          </a:p>
        </p:txBody>
      </p:sp>
    </p:spTree>
    <p:extLst>
      <p:ext uri="{BB962C8B-B14F-4D97-AF65-F5344CB8AC3E}">
        <p14:creationId xmlns:p14="http://schemas.microsoft.com/office/powerpoint/2010/main" val="12745723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 descr="20201013_113520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42"/>
          <a:stretch/>
        </p:blipFill>
        <p:spPr>
          <a:xfrm rot="5400000">
            <a:off x="1858050" y="1333556"/>
            <a:ext cx="6869835" cy="4202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785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 descr="20201013_114958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5" r="20288"/>
          <a:stretch/>
        </p:blipFill>
        <p:spPr>
          <a:xfrm rot="5400000">
            <a:off x="1993643" y="1303476"/>
            <a:ext cx="6857999" cy="4251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9207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 descr="20201015_111814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4"/>
          <a:stretch/>
        </p:blipFill>
        <p:spPr>
          <a:xfrm rot="5400000">
            <a:off x="2136530" y="1354014"/>
            <a:ext cx="6822831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4181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 descr="20201015_1119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37005" y="1895353"/>
            <a:ext cx="6892194" cy="310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3264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 descr="20201015_112542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1" r="5384"/>
          <a:stretch/>
        </p:blipFill>
        <p:spPr>
          <a:xfrm rot="5400000">
            <a:off x="2107792" y="1347587"/>
            <a:ext cx="6857999" cy="4162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8657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 descr="20201015_112546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7" r="7212"/>
          <a:stretch/>
        </p:blipFill>
        <p:spPr>
          <a:xfrm rot="5400000">
            <a:off x="2079081" y="1270190"/>
            <a:ext cx="6867392" cy="430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82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 descr="20201015_113035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9" r="3173"/>
          <a:stretch/>
        </p:blipFill>
        <p:spPr>
          <a:xfrm rot="5400000">
            <a:off x="2106741" y="1445354"/>
            <a:ext cx="6857999" cy="396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8440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Chemija1\OneDrive - Palangos senoji gimnazija\Darbalaukis\kūrybinė užduoti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6" t="6881" b="29168"/>
          <a:stretch/>
        </p:blipFill>
        <p:spPr bwMode="auto">
          <a:xfrm>
            <a:off x="3259016" y="1"/>
            <a:ext cx="44225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309838" y="1019908"/>
            <a:ext cx="2949178" cy="4755296"/>
          </a:xfrm>
        </p:spPr>
        <p:txBody>
          <a:bodyPr>
            <a:normAutofit fontScale="92500"/>
          </a:bodyPr>
          <a:lstStyle/>
          <a:p>
            <a:r>
              <a:rPr lang="lt-LT" sz="2800" dirty="0">
                <a:latin typeface="Book Antiqua" panose="02040602050305030304" pitchFamily="18" charset="0"/>
              </a:rPr>
              <a:t>Kūrybinė užduotis – pasakojimas pirmu asmeniu: pirmas Palangos laikraštis, maudymosi kostiumas, Gintaro muziejus, vaistų dėžutė, maudymosi vežimas ir daugybė kitų</a:t>
            </a:r>
          </a:p>
        </p:txBody>
      </p:sp>
    </p:spTree>
    <p:extLst>
      <p:ext uri="{BB962C8B-B14F-4D97-AF65-F5344CB8AC3E}">
        <p14:creationId xmlns:p14="http://schemas.microsoft.com/office/powerpoint/2010/main" val="1641989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628650" y="576141"/>
            <a:ext cx="7886700" cy="1325563"/>
          </a:xfrm>
        </p:spPr>
        <p:txBody>
          <a:bodyPr/>
          <a:lstStyle/>
          <a:p>
            <a:r>
              <a:rPr lang="lt-LT" dirty="0">
                <a:latin typeface="Book Antiqua" panose="02040602050305030304" pitchFamily="18" charset="0"/>
              </a:rPr>
              <a:t>Kokias galimybes suteikia </a:t>
            </a:r>
            <a:r>
              <a:rPr lang="lt-LT" dirty="0" err="1">
                <a:latin typeface="Book Antiqua" panose="02040602050305030304" pitchFamily="18" charset="0"/>
              </a:rPr>
              <a:t>Erasmus</a:t>
            </a:r>
            <a:r>
              <a:rPr lang="lt-LT" dirty="0">
                <a:latin typeface="Book Antiqua" panose="02040602050305030304" pitchFamily="18" charset="0"/>
              </a:rPr>
              <a:t> projektai</a:t>
            </a: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628650" y="1884239"/>
            <a:ext cx="7886700" cy="4610345"/>
          </a:xfrm>
        </p:spPr>
        <p:txBody>
          <a:bodyPr>
            <a:normAutofit lnSpcReduction="10000"/>
          </a:bodyPr>
          <a:lstStyle/>
          <a:p>
            <a:pPr lvl="0"/>
            <a:r>
              <a:rPr lang="lt-LT" dirty="0">
                <a:latin typeface="Book Antiqua" panose="02040602050305030304" pitchFamily="18" charset="0"/>
              </a:rPr>
              <a:t>Įvairi mokymosi aplinka (miesto biblioteka, muziejus ar pan.)</a:t>
            </a:r>
          </a:p>
          <a:p>
            <a:pPr lvl="0"/>
            <a:r>
              <a:rPr lang="lt-LT" dirty="0">
                <a:latin typeface="Book Antiqua" panose="02040602050305030304" pitchFamily="18" charset="0"/>
              </a:rPr>
              <a:t>Atliekamos užduotys turi tikslinę auditoriją (bendraamžiai – projekto partneriai)</a:t>
            </a:r>
          </a:p>
          <a:p>
            <a:pPr lvl="0"/>
            <a:r>
              <a:rPr lang="lt-LT" dirty="0">
                <a:latin typeface="Book Antiqua" panose="02040602050305030304" pitchFamily="18" charset="0"/>
              </a:rPr>
              <a:t>Bendradarbiavimo galimybės (padėti draugui, kartu kurti, ieškoti atsakymų)</a:t>
            </a:r>
          </a:p>
          <a:p>
            <a:pPr lvl="0"/>
            <a:r>
              <a:rPr lang="lt-LT" dirty="0">
                <a:latin typeface="Book Antiqua" panose="02040602050305030304" pitchFamily="18" charset="0"/>
              </a:rPr>
              <a:t>Laiko planavimo įgūdžiai</a:t>
            </a:r>
          </a:p>
          <a:p>
            <a:pPr lvl="0"/>
            <a:r>
              <a:rPr lang="lt-LT" dirty="0">
                <a:latin typeface="Book Antiqua" panose="02040602050305030304" pitchFamily="18" charset="0"/>
              </a:rPr>
              <a:t>Realus grįžtamasis ryšys (partneriai rašo komentarus, laiškus)</a:t>
            </a:r>
          </a:p>
          <a:p>
            <a:pPr lvl="0"/>
            <a:r>
              <a:rPr lang="lt-LT" dirty="0">
                <a:latin typeface="Book Antiqua" panose="02040602050305030304" pitchFamily="18" charset="0"/>
              </a:rPr>
              <a:t>Geras ar labai geras įvertinimas</a:t>
            </a:r>
          </a:p>
          <a:p>
            <a:pPr lvl="0"/>
            <a:r>
              <a:rPr lang="lt-LT" dirty="0">
                <a:latin typeface="Book Antiqua" panose="02040602050305030304" pitchFamily="18" charset="0"/>
              </a:rPr>
              <a:t>Užduotys įveikiamos visiems</a:t>
            </a:r>
          </a:p>
          <a:p>
            <a:pPr lvl="0"/>
            <a:endParaRPr lang="lt-LT" dirty="0">
              <a:latin typeface="Book Antiqua" panose="02040602050305030304" pitchFamily="18" charset="0"/>
            </a:endParaRPr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8157327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ntraštė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>
                <a:latin typeface="Book Antiqua" panose="02040602050305030304" pitchFamily="18" charset="0"/>
              </a:rPr>
              <a:t>Patirta sėkmė</a:t>
            </a:r>
          </a:p>
        </p:txBody>
      </p:sp>
      <p:sp>
        <p:nvSpPr>
          <p:cNvPr id="6" name="Turinio vietos rezervavimo ženklas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lt-LT" dirty="0">
                <a:latin typeface="Book Antiqua" panose="02040602050305030304" pitchFamily="18" charset="0"/>
              </a:rPr>
              <a:t>Tai ne tik puikūs pažymiai už šią užduotį</a:t>
            </a:r>
          </a:p>
          <a:p>
            <a:r>
              <a:rPr lang="lt-LT" dirty="0">
                <a:latin typeface="Book Antiqua" panose="02040602050305030304" pitchFamily="18" charset="0"/>
              </a:rPr>
              <a:t>Tai tarsi pirmasis laiptelis į ateities sėkmę – „Aš galiu“</a:t>
            </a:r>
          </a:p>
          <a:p>
            <a:r>
              <a:rPr lang="lt-LT" dirty="0">
                <a:latin typeface="Book Antiqua" panose="02040602050305030304" pitchFamily="18" charset="0"/>
              </a:rPr>
              <a:t>Tai ilgalaikė sėkmė – tolesnis noras domėtis, siekti žinių</a:t>
            </a:r>
          </a:p>
          <a:p>
            <a:r>
              <a:rPr lang="lt-LT" dirty="0">
                <a:latin typeface="Book Antiqua" panose="02040602050305030304" pitchFamily="18" charset="0"/>
              </a:rPr>
              <a:t>Tai mokytojo sėkmė – galimybė pažinti mokinius, jų mokymosi tipą (vienas, poroje, grupėje)</a:t>
            </a:r>
          </a:p>
          <a:p>
            <a:r>
              <a:rPr lang="lt-LT" dirty="0">
                <a:latin typeface="Book Antiqua" panose="02040602050305030304" pitchFamily="18" charset="0"/>
              </a:rPr>
              <a:t>Tai visos grupės/klasės sėkmė dirbti bendraujant ir bendradarbiaujant</a:t>
            </a:r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2828364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>
                <a:latin typeface="Book Antiqua" panose="02040602050305030304" pitchFamily="18" charset="0"/>
              </a:rPr>
              <a:t>Kas motyvuoja mokinius?</a:t>
            </a: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fontAlgn="base">
              <a:buNone/>
            </a:pPr>
            <a:r>
              <a:rPr lang="lt-LT" b="1" dirty="0">
                <a:latin typeface="Book Antiqua" panose="02040602050305030304" pitchFamily="18" charset="0"/>
              </a:rPr>
              <a:t>„Kad padidintume mokinių galimybę būti sėkmingiems, turime motyvuoti juos </a:t>
            </a:r>
            <a:r>
              <a:rPr lang="lt-LT" b="1" i="1" dirty="0">
                <a:solidFill>
                  <a:srgbClr val="FF0000"/>
                </a:solidFill>
                <a:latin typeface="Book Antiqua" panose="02040602050305030304" pitchFamily="18" charset="0"/>
              </a:rPr>
              <a:t>norėti</a:t>
            </a:r>
            <a:r>
              <a:rPr lang="lt-LT" b="1" dirty="0">
                <a:latin typeface="Book Antiqua" panose="02040602050305030304" pitchFamily="18" charset="0"/>
              </a:rPr>
              <a:t> gerai atlikti užduotį ir </a:t>
            </a:r>
            <a:r>
              <a:rPr lang="lt-LT" b="1" i="1" dirty="0">
                <a:solidFill>
                  <a:srgbClr val="FF0000"/>
                </a:solidFill>
                <a:latin typeface="Book Antiqua" panose="02040602050305030304" pitchFamily="18" charset="0"/>
              </a:rPr>
              <a:t>tikėti</a:t>
            </a:r>
            <a:r>
              <a:rPr lang="lt-LT" b="1" dirty="0">
                <a:latin typeface="Book Antiqua" panose="02040602050305030304" pitchFamily="18" charset="0"/>
              </a:rPr>
              <a:t>, kad jie tai gali padaryti.“</a:t>
            </a:r>
          </a:p>
          <a:p>
            <a:pPr marL="0" indent="0" fontAlgn="base">
              <a:buNone/>
            </a:pPr>
            <a:r>
              <a:rPr lang="lt-LT" sz="1900" dirty="0">
                <a:latin typeface="Book Antiqua" panose="02040602050305030304" pitchFamily="18" charset="0"/>
              </a:rPr>
              <a:t>(</a:t>
            </a:r>
            <a:r>
              <a:rPr lang="en-US" sz="1800" dirty="0">
                <a:latin typeface="Book Antiqua" panose="02040602050305030304" pitchFamily="18" charset="0"/>
              </a:rPr>
              <a:t>Erin Lynch,</a:t>
            </a:r>
            <a:r>
              <a:rPr lang="lt-LT" sz="1800" dirty="0">
                <a:latin typeface="Book Antiqua" panose="02040602050305030304" pitchFamily="18" charset="0"/>
              </a:rPr>
              <a:t> </a:t>
            </a:r>
            <a:r>
              <a:rPr lang="en-US" sz="1800" dirty="0" err="1">
                <a:latin typeface="Book Antiqua" panose="02040602050305030304" pitchFamily="18" charset="0"/>
              </a:rPr>
              <a:t>Ed.D</a:t>
            </a:r>
            <a:r>
              <a:rPr lang="en-US" sz="1800" dirty="0">
                <a:latin typeface="Book Antiqua" panose="02040602050305030304" pitchFamily="18" charset="0"/>
              </a:rPr>
              <a:t>, CRA</a:t>
            </a:r>
            <a:r>
              <a:rPr lang="lt-LT" sz="1800" dirty="0">
                <a:latin typeface="Book Antiqua" panose="02040602050305030304" pitchFamily="18" charset="0"/>
              </a:rPr>
              <a:t> </a:t>
            </a:r>
            <a:r>
              <a:rPr lang="en-US" sz="1800" dirty="0">
                <a:latin typeface="Book Antiqua" panose="02040602050305030304" pitchFamily="18" charset="0"/>
              </a:rPr>
              <a:t>Associate Provost of Scholarship, Research, and Innovation (WSSU) President/CEO at QUALITY EDUCATION FOR MINORITIES NETWORK</a:t>
            </a:r>
            <a:r>
              <a:rPr lang="lt-LT" sz="1800" dirty="0">
                <a:latin typeface="Book Antiqua" panose="02040602050305030304" pitchFamily="18" charset="0"/>
              </a:rPr>
              <a:t>)</a:t>
            </a:r>
          </a:p>
          <a:p>
            <a:pPr marL="0" indent="0" fontAlgn="base">
              <a:buNone/>
            </a:pPr>
            <a:r>
              <a:rPr lang="lt-LT" b="1" dirty="0">
                <a:latin typeface="Book Antiqua" panose="02040602050305030304" pitchFamily="18" charset="0"/>
              </a:rPr>
              <a:t>Keli </a:t>
            </a:r>
            <a:r>
              <a:rPr lang="lt-LT" b="1" dirty="0" err="1">
                <a:latin typeface="Book Antiqua" panose="02040602050305030304" pitchFamily="18" charset="0"/>
              </a:rPr>
              <a:t>edukologės</a:t>
            </a:r>
            <a:r>
              <a:rPr lang="lt-LT" b="1" dirty="0">
                <a:latin typeface="Book Antiqua" panose="02040602050305030304" pitchFamily="18" charset="0"/>
              </a:rPr>
              <a:t> siūlomi būdai:</a:t>
            </a:r>
            <a:endParaRPr lang="en-US" b="1" dirty="0">
              <a:latin typeface="Book Antiqua" panose="02040602050305030304" pitchFamily="18" charset="0"/>
            </a:endParaRPr>
          </a:p>
          <a:p>
            <a:r>
              <a:rPr lang="lt-LT" dirty="0">
                <a:latin typeface="Book Antiqua" panose="02040602050305030304" pitchFamily="18" charset="0"/>
              </a:rPr>
              <a:t>Pagirti žodžiu</a:t>
            </a:r>
          </a:p>
          <a:p>
            <a:r>
              <a:rPr lang="lt-LT" dirty="0">
                <a:latin typeface="Book Antiqua" panose="02040602050305030304" pitchFamily="18" charset="0"/>
              </a:rPr>
              <a:t>Parašyti pagyrimą mokiniui</a:t>
            </a:r>
          </a:p>
          <a:p>
            <a:r>
              <a:rPr lang="lt-LT" dirty="0">
                <a:latin typeface="Book Antiqua" panose="02040602050305030304" pitchFamily="18" charset="0"/>
              </a:rPr>
              <a:t>Parašyti pagyrimą mokinio tėvams/globėjams</a:t>
            </a:r>
          </a:p>
          <a:p>
            <a:r>
              <a:rPr lang="lt-LT" dirty="0">
                <a:latin typeface="Book Antiqua" panose="02040602050305030304" pitchFamily="18" charset="0"/>
              </a:rPr>
              <a:t>Pakabinti darbą klasėje</a:t>
            </a:r>
          </a:p>
        </p:txBody>
      </p:sp>
    </p:spTree>
    <p:extLst>
      <p:ext uri="{BB962C8B-B14F-4D97-AF65-F5344CB8AC3E}">
        <p14:creationId xmlns:p14="http://schemas.microsoft.com/office/powerpoint/2010/main" val="8059800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605203" y="716818"/>
            <a:ext cx="7886700" cy="1325563"/>
          </a:xfrm>
        </p:spPr>
        <p:txBody>
          <a:bodyPr/>
          <a:lstStyle/>
          <a:p>
            <a:r>
              <a:rPr lang="lt-LT" dirty="0">
                <a:latin typeface="Book Antiqua" panose="02040602050305030304" pitchFamily="18" charset="0"/>
              </a:rPr>
              <a:t>Kiekvienam vaikui reikia čempiono</a:t>
            </a: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628650" y="2271102"/>
            <a:ext cx="7886700" cy="4351338"/>
          </a:xfrm>
        </p:spPr>
        <p:txBody>
          <a:bodyPr/>
          <a:lstStyle/>
          <a:p>
            <a:r>
              <a:rPr lang="lt-LT" dirty="0">
                <a:latin typeface="Book Antiqua" panose="02040602050305030304" pitchFamily="18" charset="0"/>
              </a:rPr>
              <a:t>Rita </a:t>
            </a:r>
            <a:r>
              <a:rPr lang="lt-LT" dirty="0" err="1">
                <a:latin typeface="Book Antiqua" panose="02040602050305030304" pitchFamily="18" charset="0"/>
              </a:rPr>
              <a:t>Pierson</a:t>
            </a:r>
            <a:r>
              <a:rPr lang="lt-LT" dirty="0">
                <a:latin typeface="Book Antiqua" panose="02040602050305030304" pitchFamily="18" charset="0"/>
              </a:rPr>
              <a:t> „</a:t>
            </a:r>
            <a:r>
              <a:rPr lang="lt-LT" dirty="0" err="1">
                <a:latin typeface="Book Antiqua" panose="02040602050305030304" pitchFamily="18" charset="0"/>
              </a:rPr>
              <a:t>Every</a:t>
            </a:r>
            <a:r>
              <a:rPr lang="lt-LT" dirty="0">
                <a:latin typeface="Book Antiqua" panose="02040602050305030304" pitchFamily="18" charset="0"/>
              </a:rPr>
              <a:t> </a:t>
            </a:r>
            <a:r>
              <a:rPr lang="lt-LT" dirty="0" err="1">
                <a:latin typeface="Book Antiqua" panose="02040602050305030304" pitchFamily="18" charset="0"/>
              </a:rPr>
              <a:t>kid</a:t>
            </a:r>
            <a:r>
              <a:rPr lang="lt-LT" dirty="0">
                <a:latin typeface="Book Antiqua" panose="02040602050305030304" pitchFamily="18" charset="0"/>
              </a:rPr>
              <a:t> </a:t>
            </a:r>
            <a:r>
              <a:rPr lang="lt-LT" dirty="0" err="1">
                <a:latin typeface="Book Antiqua" panose="02040602050305030304" pitchFamily="18" charset="0"/>
              </a:rPr>
              <a:t>needs</a:t>
            </a:r>
            <a:r>
              <a:rPr lang="lt-LT" dirty="0">
                <a:latin typeface="Book Antiqua" panose="02040602050305030304" pitchFamily="18" charset="0"/>
              </a:rPr>
              <a:t> a </a:t>
            </a:r>
            <a:r>
              <a:rPr lang="lt-LT" dirty="0" err="1">
                <a:latin typeface="Book Antiqua" panose="02040602050305030304" pitchFamily="18" charset="0"/>
              </a:rPr>
              <a:t>champion</a:t>
            </a:r>
            <a:r>
              <a:rPr lang="lt-LT" dirty="0">
                <a:latin typeface="Book Antiqua" panose="02040602050305030304" pitchFamily="18" charset="0"/>
              </a:rPr>
              <a:t>“</a:t>
            </a:r>
          </a:p>
          <a:p>
            <a:pPr marL="0" indent="0">
              <a:buNone/>
            </a:pPr>
            <a:endParaRPr lang="lt-LT" dirty="0"/>
          </a:p>
          <a:p>
            <a:pPr marL="0" indent="0">
              <a:buNone/>
            </a:pPr>
            <a:r>
              <a:rPr lang="lt-LT" dirty="0">
                <a:hlinkClick r:id="rId2"/>
              </a:rPr>
              <a:t>https://www.youtube.com/watch?v=SFnMTHhKdkw&amp;t=302s</a:t>
            </a:r>
            <a:endParaRPr lang="lt-LT" dirty="0"/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7925731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628650" y="658203"/>
            <a:ext cx="7886700" cy="1325563"/>
          </a:xfrm>
        </p:spPr>
        <p:txBody>
          <a:bodyPr/>
          <a:lstStyle/>
          <a:p>
            <a:r>
              <a:rPr lang="lt-LT" dirty="0">
                <a:latin typeface="Book Antiqua" panose="02040602050305030304" pitchFamily="18" charset="0"/>
              </a:rPr>
              <a:t>Kaip padėti mokiniui patirti sėkmę</a:t>
            </a: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628650" y="2060086"/>
            <a:ext cx="7886700" cy="4351338"/>
          </a:xfrm>
        </p:spPr>
        <p:txBody>
          <a:bodyPr/>
          <a:lstStyle/>
          <a:p>
            <a:r>
              <a:rPr lang="lt-LT" dirty="0">
                <a:latin typeface="Book Antiqua" panose="02040602050305030304" pitchFamily="18" charset="0"/>
              </a:rPr>
              <a:t>Būkime kūrybingi</a:t>
            </a:r>
          </a:p>
          <a:p>
            <a:r>
              <a:rPr lang="lt-LT" dirty="0">
                <a:latin typeface="Book Antiqua" panose="02040602050305030304" pitchFamily="18" charset="0"/>
              </a:rPr>
              <a:t>Ženkime koja kojon su moderniu pasauliu</a:t>
            </a:r>
          </a:p>
          <a:p>
            <a:r>
              <a:rPr lang="lt-LT" dirty="0">
                <a:latin typeface="Book Antiqua" panose="02040602050305030304" pitchFamily="18" charset="0"/>
              </a:rPr>
              <a:t>Parinkime įdomų turinį</a:t>
            </a:r>
          </a:p>
          <a:p>
            <a:r>
              <a:rPr lang="lt-LT" dirty="0">
                <a:latin typeface="Book Antiqua" panose="02040602050305030304" pitchFamily="18" charset="0"/>
              </a:rPr>
              <a:t>Atminkime, kad nėra dviejų vienodų mokinių</a:t>
            </a:r>
          </a:p>
          <a:p>
            <a:r>
              <a:rPr lang="lt-LT" dirty="0">
                <a:latin typeface="Book Antiqua" panose="02040602050305030304" pitchFamily="18" charset="0"/>
              </a:rPr>
              <a:t>Pasitelkime metodų įvairovę</a:t>
            </a:r>
          </a:p>
          <a:p>
            <a:r>
              <a:rPr lang="lt-LT" dirty="0">
                <a:latin typeface="Book Antiqua" panose="02040602050305030304" pitchFamily="18" charset="0"/>
              </a:rPr>
              <a:t>Nubrėžkime pasiekiamus tikslus</a:t>
            </a:r>
          </a:p>
          <a:p>
            <a:r>
              <a:rPr lang="lt-LT" dirty="0">
                <a:latin typeface="Book Antiqua" panose="02040602050305030304" pitchFamily="18" charset="0"/>
              </a:rPr>
              <a:t>Skatinkime juos bendrauti ir bendradarbiauti</a:t>
            </a:r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3276757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>
                <a:latin typeface="Book Antiqua" panose="02040602050305030304" pitchFamily="18" charset="0"/>
              </a:rPr>
              <a:t>Daugiau idėjų</a:t>
            </a: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lt-LT" dirty="0">
                <a:hlinkClick r:id="rId2"/>
              </a:rPr>
              <a:t>https://www.senojigimnazija.lt/erasmus/cultural-heritage-and-values-education-in-european-schools/cultural-heritage/students-read-their-acrostics/</a:t>
            </a:r>
            <a:endParaRPr lang="lt-LT" dirty="0"/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3526748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 descr="20201013_115134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9" r="15673"/>
          <a:stretch/>
        </p:blipFill>
        <p:spPr>
          <a:xfrm rot="5400000">
            <a:off x="2118948" y="1362807"/>
            <a:ext cx="6840414" cy="4114800"/>
          </a:xfrm>
          <a:prstGeom prst="rect">
            <a:avLst/>
          </a:prstGeom>
        </p:spPr>
      </p:pic>
      <p:sp>
        <p:nvSpPr>
          <p:cNvPr id="5" name="Teksto vietos rezervavimo ženklas 4"/>
          <p:cNvSpPr>
            <a:spLocks noGrp="1"/>
          </p:cNvSpPr>
          <p:nvPr>
            <p:ph type="body" sz="half" idx="2"/>
          </p:nvPr>
        </p:nvSpPr>
        <p:spPr>
          <a:xfrm>
            <a:off x="532577" y="2033953"/>
            <a:ext cx="2949178" cy="3811588"/>
          </a:xfrm>
        </p:spPr>
        <p:txBody>
          <a:bodyPr>
            <a:normAutofit/>
          </a:bodyPr>
          <a:lstStyle/>
          <a:p>
            <a:pPr algn="ctr"/>
            <a:r>
              <a:rPr lang="lt-LT" sz="2800" dirty="0">
                <a:latin typeface="Book Antiqua" panose="02040602050305030304" pitchFamily="18" charset="0"/>
              </a:rPr>
              <a:t>Užduotis  „Palangos istorija“</a:t>
            </a:r>
          </a:p>
        </p:txBody>
      </p:sp>
    </p:spTree>
    <p:extLst>
      <p:ext uri="{BB962C8B-B14F-4D97-AF65-F5344CB8AC3E}">
        <p14:creationId xmlns:p14="http://schemas.microsoft.com/office/powerpoint/2010/main" val="19603033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hemija1\OneDrive - Palangos senoji gimnazija\Darbalaukis\Anapili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3988" r="-792" b="23332"/>
          <a:stretch/>
        </p:blipFill>
        <p:spPr bwMode="auto">
          <a:xfrm>
            <a:off x="2332892" y="771628"/>
            <a:ext cx="5240216" cy="6086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o vietos rezervavimo ženklas 5"/>
          <p:cNvSpPr>
            <a:spLocks noGrp="1"/>
          </p:cNvSpPr>
          <p:nvPr>
            <p:ph type="body" sz="half" idx="2"/>
          </p:nvPr>
        </p:nvSpPr>
        <p:spPr>
          <a:xfrm>
            <a:off x="184364" y="2033953"/>
            <a:ext cx="2949178" cy="3811588"/>
          </a:xfrm>
        </p:spPr>
        <p:txBody>
          <a:bodyPr>
            <a:normAutofit/>
          </a:bodyPr>
          <a:lstStyle/>
          <a:p>
            <a:r>
              <a:rPr lang="lt-LT" sz="2800" dirty="0">
                <a:latin typeface="Book Antiqua" panose="02040602050305030304" pitchFamily="18" charset="0"/>
              </a:rPr>
              <a:t>Dalyviai –</a:t>
            </a:r>
          </a:p>
          <a:p>
            <a:r>
              <a:rPr lang="lt-LT" sz="2800" dirty="0">
                <a:latin typeface="Book Antiqua" panose="02040602050305030304" pitchFamily="18" charset="0"/>
              </a:rPr>
              <a:t> I-III klasių</a:t>
            </a:r>
          </a:p>
          <a:p>
            <a:r>
              <a:rPr lang="lt-LT" sz="2800" dirty="0">
                <a:latin typeface="Book Antiqua" panose="02040602050305030304" pitchFamily="18" charset="0"/>
              </a:rPr>
              <a:t> gimnazistai</a:t>
            </a:r>
          </a:p>
        </p:txBody>
      </p:sp>
    </p:spTree>
    <p:extLst>
      <p:ext uri="{BB962C8B-B14F-4D97-AF65-F5344CB8AC3E}">
        <p14:creationId xmlns:p14="http://schemas.microsoft.com/office/powerpoint/2010/main" val="24250719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 descr="20201013_11132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144000" cy="4114800"/>
          </a:xfrm>
          <a:prstGeom prst="rect">
            <a:avLst/>
          </a:prstGeom>
        </p:spPr>
      </p:pic>
      <p:sp>
        <p:nvSpPr>
          <p:cNvPr id="3" name="Antraštė 2"/>
          <p:cNvSpPr>
            <a:spLocks noGrp="1"/>
          </p:cNvSpPr>
          <p:nvPr>
            <p:ph type="title"/>
          </p:nvPr>
        </p:nvSpPr>
        <p:spPr>
          <a:xfrm>
            <a:off x="628650" y="5486400"/>
            <a:ext cx="7886700" cy="1325563"/>
          </a:xfrm>
        </p:spPr>
        <p:txBody>
          <a:bodyPr/>
          <a:lstStyle/>
          <a:p>
            <a:r>
              <a:rPr lang="lt-LT" dirty="0">
                <a:latin typeface="Book Antiqua" panose="02040602050305030304" pitchFamily="18" charset="0"/>
              </a:rPr>
              <a:t>Veikla vyksta ne gimnazijoje</a:t>
            </a:r>
          </a:p>
        </p:txBody>
      </p:sp>
    </p:spTree>
    <p:extLst>
      <p:ext uri="{BB962C8B-B14F-4D97-AF65-F5344CB8AC3E}">
        <p14:creationId xmlns:p14="http://schemas.microsoft.com/office/powerpoint/2010/main" val="9671072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 descr="20201013_112517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3"/>
          <a:stretch/>
        </p:blipFill>
        <p:spPr>
          <a:xfrm rot="5400000">
            <a:off x="2258197" y="1715926"/>
            <a:ext cx="6878434" cy="3446582"/>
          </a:xfrm>
          <a:prstGeom prst="rect">
            <a:avLst/>
          </a:prstGeom>
        </p:spPr>
      </p:pic>
      <p:sp>
        <p:nvSpPr>
          <p:cNvPr id="5" name="Teksto vietos rezervavimo ženklas 4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lt-LT" sz="2800" dirty="0">
                <a:latin typeface="Book Antiqua" panose="02040602050305030304" pitchFamily="18" charset="0"/>
              </a:rPr>
              <a:t>Tikslas -  susipažinti su Palangos istorija ir įdomiausius atradimus pristatyti </a:t>
            </a:r>
            <a:r>
              <a:rPr lang="lt-LT" sz="2800" dirty="0" err="1">
                <a:latin typeface="Book Antiqua" panose="02040602050305030304" pitchFamily="18" charset="0"/>
              </a:rPr>
              <a:t>Erasmus</a:t>
            </a:r>
            <a:r>
              <a:rPr lang="lt-LT" sz="2800" dirty="0">
                <a:latin typeface="Book Antiqua" panose="02040602050305030304" pitchFamily="18" charset="0"/>
              </a:rPr>
              <a:t> projekto partneriams, atlikti kūrybinę užduotį</a:t>
            </a:r>
          </a:p>
        </p:txBody>
      </p:sp>
    </p:spTree>
    <p:extLst>
      <p:ext uri="{BB962C8B-B14F-4D97-AF65-F5344CB8AC3E}">
        <p14:creationId xmlns:p14="http://schemas.microsoft.com/office/powerpoint/2010/main" val="37041240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hemija1\OneDrive - Palangos senoji gimnazija\Darbalaukis\quiz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1" t="157432" r="9288" b="-128919"/>
          <a:stretch/>
        </p:blipFill>
        <p:spPr bwMode="auto">
          <a:xfrm>
            <a:off x="539262" y="1359876"/>
            <a:ext cx="7549662" cy="6884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Chemija1\OneDrive - Palangos senoji gimnazija\Darbalaukis\quiz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4" t="15609" r="14699" b="35331"/>
          <a:stretch/>
        </p:blipFill>
        <p:spPr bwMode="auto">
          <a:xfrm>
            <a:off x="767862" y="773722"/>
            <a:ext cx="7092462" cy="472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ntraštė 3"/>
          <p:cNvSpPr>
            <a:spLocks noGrp="1"/>
          </p:cNvSpPr>
          <p:nvPr>
            <p:ph type="title"/>
          </p:nvPr>
        </p:nvSpPr>
        <p:spPr>
          <a:xfrm>
            <a:off x="539262" y="5498123"/>
            <a:ext cx="7886700" cy="1325563"/>
          </a:xfrm>
        </p:spPr>
        <p:txBody>
          <a:bodyPr/>
          <a:lstStyle/>
          <a:p>
            <a:pPr algn="ctr"/>
            <a:r>
              <a:rPr lang="lt-LT" dirty="0">
                <a:latin typeface="Book Antiqua" panose="02040602050305030304" pitchFamily="18" charset="0"/>
              </a:rPr>
              <a:t>Užduoties tipas – atviri klausimai</a:t>
            </a:r>
          </a:p>
        </p:txBody>
      </p:sp>
    </p:spTree>
    <p:extLst>
      <p:ext uri="{BB962C8B-B14F-4D97-AF65-F5344CB8AC3E}">
        <p14:creationId xmlns:p14="http://schemas.microsoft.com/office/powerpoint/2010/main" val="2804823337"/>
      </p:ext>
    </p:extLst>
  </p:cSld>
  <p:clrMapOvr>
    <a:masterClrMapping/>
  </p:clrMapOvr>
</p:sld>
</file>

<file path=ppt/theme/theme1.xml><?xml version="1.0" encoding="utf-8"?>
<a:theme xmlns:a="http://schemas.openxmlformats.org/drawingml/2006/main" name="„Office“ tema">
  <a:themeElements>
    <a:clrScheme name="„Office“ 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„Office“ 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„Office“ 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414</TotalTime>
  <Words>556</Words>
  <Application>Microsoft Office PowerPoint</Application>
  <PresentationFormat>On-screen Show (4:3)</PresentationFormat>
  <Paragraphs>77</Paragraphs>
  <Slides>44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„Office“ tema</vt:lpstr>
      <vt:lpstr>Metodinė praktinė konferencija  „Motyvacija – raktas į ugdymo(si) sėkmę“</vt:lpstr>
      <vt:lpstr>„Tarptautinio Erasmus+ projekto „Kultūros paveldas ir vertybių ugdymas Europos mokyklose “  veiklų integracija į dalyką – visi dalyviai patiria sėkmę“ </vt:lpstr>
      <vt:lpstr>Kodėl stinga motyvacijos?</vt:lpstr>
      <vt:lpstr>Kokias galimybes suteikia Erasmus projektai</vt:lpstr>
      <vt:lpstr>PowerPoint Presentation</vt:lpstr>
      <vt:lpstr>PowerPoint Presentation</vt:lpstr>
      <vt:lpstr>Veikla vyksta ne gimnazijoje</vt:lpstr>
      <vt:lpstr>PowerPoint Presentation</vt:lpstr>
      <vt:lpstr>Užduoties tipas – atviri klausimai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Patirta sėkmė</vt:lpstr>
      <vt:lpstr>Kas motyvuoja mokinius?</vt:lpstr>
      <vt:lpstr>Kiekvienam vaikui reikia čempiono</vt:lpstr>
      <vt:lpstr>Kaip padėti mokiniui patirti sėkmę</vt:lpstr>
      <vt:lpstr>Daugiau idėjų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„PowerPoint“ pateiktis</dc:title>
  <dc:creator>Jūratė Vaišvilė</dc:creator>
  <cp:lastModifiedBy>Chemija1</cp:lastModifiedBy>
  <cp:revision>63</cp:revision>
  <dcterms:created xsi:type="dcterms:W3CDTF">2020-11-12T10:51:56Z</dcterms:created>
  <dcterms:modified xsi:type="dcterms:W3CDTF">2022-01-28T08:43:27Z</dcterms:modified>
</cp:coreProperties>
</file>