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0"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6858000" type="screen4x3"/>
  <p:notesSz cx="6858000" cy="9144000"/>
  <p:defaultTex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F4A38"/>
    <a:srgbClr val="1247BE"/>
    <a:srgbClr val="35776A"/>
    <a:srgbClr val="C40000"/>
    <a:srgbClr val="9A9D2F"/>
    <a:srgbClr val="7C9933"/>
    <a:srgbClr val="4C5A44"/>
    <a:srgbClr val="0F4C95"/>
    <a:srgbClr val="0777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109" d="100"/>
          <a:sy n="109" d="100"/>
        </p:scale>
        <p:origin x="1674" y="10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avadinimo skaidrė">
    <p:spTree>
      <p:nvGrpSpPr>
        <p:cNvPr id="1" name=""/>
        <p:cNvGrpSpPr/>
        <p:nvPr/>
      </p:nvGrpSpPr>
      <p:grpSpPr>
        <a:xfrm>
          <a:off x="0" y="0"/>
          <a:ext cx="0" cy="0"/>
          <a:chOff x="0" y="0"/>
          <a:chExt cx="0" cy="0"/>
        </a:xfrm>
      </p:grpSpPr>
      <p:sp>
        <p:nvSpPr>
          <p:cNvPr id="2" name="Antraštė 1"/>
          <p:cNvSpPr>
            <a:spLocks noGrp="1"/>
          </p:cNvSpPr>
          <p:nvPr>
            <p:ph type="ctrTitle"/>
          </p:nvPr>
        </p:nvSpPr>
        <p:spPr>
          <a:xfrm>
            <a:off x="685800" y="2130425"/>
            <a:ext cx="7772400" cy="1470025"/>
          </a:xfrm>
        </p:spPr>
        <p:txBody>
          <a:bodyPr/>
          <a:lstStyle/>
          <a:p>
            <a:r>
              <a:rPr lang="lt-LT" smtClean="0"/>
              <a:t>Spustelėję redag. ruoš. pavad. stilių</a:t>
            </a:r>
            <a:endParaRPr lang="lt-LT"/>
          </a:p>
        </p:txBody>
      </p:sp>
      <p:sp>
        <p:nvSpPr>
          <p:cNvPr id="3" name="Antrinis pavadinima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lt-LT" smtClean="0"/>
              <a:t>Spustelėję redag. ruoš. paantrš. stilių</a:t>
            </a:r>
            <a:endParaRPr lang="lt-LT"/>
          </a:p>
        </p:txBody>
      </p:sp>
      <p:sp>
        <p:nvSpPr>
          <p:cNvPr id="4" name="Datos vietos rezervavimo ženklas 3"/>
          <p:cNvSpPr>
            <a:spLocks noGrp="1"/>
          </p:cNvSpPr>
          <p:nvPr>
            <p:ph type="dt" sz="half" idx="10"/>
          </p:nvPr>
        </p:nvSpPr>
        <p:spPr/>
        <p:txBody>
          <a:bodyPr/>
          <a:lstStyle/>
          <a:p>
            <a:fld id="{63A0A6D4-7950-405B-97F4-8EB74C9030E4}" type="datetimeFigureOut">
              <a:rPr lang="lt-LT" smtClean="0"/>
              <a:t>2019-11-12</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FA257A1B-3B75-44DC-BB6C-5DCECF6201C9}" type="slidenum">
              <a:rPr lang="lt-LT" smtClean="0"/>
              <a:t>‹#›</a:t>
            </a:fld>
            <a:endParaRPr lang="lt-LT"/>
          </a:p>
        </p:txBody>
      </p:sp>
    </p:spTree>
    <p:extLst>
      <p:ext uri="{BB962C8B-B14F-4D97-AF65-F5344CB8AC3E}">
        <p14:creationId xmlns:p14="http://schemas.microsoft.com/office/powerpoint/2010/main" val="10406611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smtClean="0"/>
              <a:t>Spustelėję redag. ruoš. pavad. stilių</a:t>
            </a:r>
            <a:endParaRPr lang="lt-LT"/>
          </a:p>
        </p:txBody>
      </p:sp>
      <p:sp>
        <p:nvSpPr>
          <p:cNvPr id="3" name="Vertikalaus teksto vietos rezervavimo ženklas 2"/>
          <p:cNvSpPr>
            <a:spLocks noGrp="1"/>
          </p:cNvSpPr>
          <p:nvPr>
            <p:ph type="body" orient="vert" idx="1"/>
          </p:nvPr>
        </p:nvSpPr>
        <p:spPr/>
        <p:txBody>
          <a:bodyPr vert="eaVert"/>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4" name="Datos vietos rezervavimo ženklas 3"/>
          <p:cNvSpPr>
            <a:spLocks noGrp="1"/>
          </p:cNvSpPr>
          <p:nvPr>
            <p:ph type="dt" sz="half" idx="10"/>
          </p:nvPr>
        </p:nvSpPr>
        <p:spPr/>
        <p:txBody>
          <a:bodyPr/>
          <a:lstStyle/>
          <a:p>
            <a:fld id="{63A0A6D4-7950-405B-97F4-8EB74C9030E4}" type="datetimeFigureOut">
              <a:rPr lang="lt-LT" smtClean="0"/>
              <a:t>2019-11-12</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FA257A1B-3B75-44DC-BB6C-5DCECF6201C9}" type="slidenum">
              <a:rPr lang="lt-LT" smtClean="0"/>
              <a:t>‹#›</a:t>
            </a:fld>
            <a:endParaRPr lang="lt-LT"/>
          </a:p>
        </p:txBody>
      </p:sp>
    </p:spTree>
    <p:extLst>
      <p:ext uri="{BB962C8B-B14F-4D97-AF65-F5344CB8AC3E}">
        <p14:creationId xmlns:p14="http://schemas.microsoft.com/office/powerpoint/2010/main" val="32169705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sp>
        <p:nvSpPr>
          <p:cNvPr id="2" name="Vertikalus pavadinimas 1"/>
          <p:cNvSpPr>
            <a:spLocks noGrp="1"/>
          </p:cNvSpPr>
          <p:nvPr>
            <p:ph type="title" orient="vert"/>
          </p:nvPr>
        </p:nvSpPr>
        <p:spPr>
          <a:xfrm>
            <a:off x="6629400" y="274638"/>
            <a:ext cx="2057400" cy="5851525"/>
          </a:xfrm>
        </p:spPr>
        <p:txBody>
          <a:bodyPr vert="eaVert"/>
          <a:lstStyle/>
          <a:p>
            <a:r>
              <a:rPr lang="lt-LT" smtClean="0"/>
              <a:t>Spustelėję redag. ruoš. pavad. stilių</a:t>
            </a:r>
            <a:endParaRPr lang="lt-LT"/>
          </a:p>
        </p:txBody>
      </p:sp>
      <p:sp>
        <p:nvSpPr>
          <p:cNvPr id="3" name="Vertikalaus teksto vietos rezervavimo ženklas 2"/>
          <p:cNvSpPr>
            <a:spLocks noGrp="1"/>
          </p:cNvSpPr>
          <p:nvPr>
            <p:ph type="body" orient="vert" idx="1"/>
          </p:nvPr>
        </p:nvSpPr>
        <p:spPr>
          <a:xfrm>
            <a:off x="457200" y="274638"/>
            <a:ext cx="6019800" cy="5851525"/>
          </a:xfrm>
        </p:spPr>
        <p:txBody>
          <a:bodyPr vert="eaVert"/>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4" name="Datos vietos rezervavimo ženklas 3"/>
          <p:cNvSpPr>
            <a:spLocks noGrp="1"/>
          </p:cNvSpPr>
          <p:nvPr>
            <p:ph type="dt" sz="half" idx="10"/>
          </p:nvPr>
        </p:nvSpPr>
        <p:spPr/>
        <p:txBody>
          <a:bodyPr/>
          <a:lstStyle/>
          <a:p>
            <a:fld id="{63A0A6D4-7950-405B-97F4-8EB74C9030E4}" type="datetimeFigureOut">
              <a:rPr lang="lt-LT" smtClean="0"/>
              <a:t>2019-11-12</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FA257A1B-3B75-44DC-BB6C-5DCECF6201C9}" type="slidenum">
              <a:rPr lang="lt-LT" smtClean="0"/>
              <a:t>‹#›</a:t>
            </a:fld>
            <a:endParaRPr lang="lt-LT"/>
          </a:p>
        </p:txBody>
      </p:sp>
    </p:spTree>
    <p:extLst>
      <p:ext uri="{BB962C8B-B14F-4D97-AF65-F5344CB8AC3E}">
        <p14:creationId xmlns:p14="http://schemas.microsoft.com/office/powerpoint/2010/main" val="29319936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smtClean="0"/>
              <a:t>Spustelėję redag. ruoš. pavad. stilių</a:t>
            </a:r>
            <a:endParaRPr lang="lt-LT"/>
          </a:p>
        </p:txBody>
      </p:sp>
      <p:sp>
        <p:nvSpPr>
          <p:cNvPr id="3" name="Turinio vietos rezervavimo ženklas 2"/>
          <p:cNvSpPr>
            <a:spLocks noGrp="1"/>
          </p:cNvSpPr>
          <p:nvPr>
            <p:ph idx="1"/>
          </p:nvPr>
        </p:nvSpPr>
        <p:spPr/>
        <p:txBody>
          <a:body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4" name="Datos vietos rezervavimo ženklas 3"/>
          <p:cNvSpPr>
            <a:spLocks noGrp="1"/>
          </p:cNvSpPr>
          <p:nvPr>
            <p:ph type="dt" sz="half" idx="10"/>
          </p:nvPr>
        </p:nvSpPr>
        <p:spPr/>
        <p:txBody>
          <a:bodyPr/>
          <a:lstStyle/>
          <a:p>
            <a:fld id="{63A0A6D4-7950-405B-97F4-8EB74C9030E4}" type="datetimeFigureOut">
              <a:rPr lang="lt-LT" smtClean="0"/>
              <a:t>2019-11-12</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FA257A1B-3B75-44DC-BB6C-5DCECF6201C9}" type="slidenum">
              <a:rPr lang="lt-LT" smtClean="0"/>
              <a:t>‹#›</a:t>
            </a:fld>
            <a:endParaRPr lang="lt-LT"/>
          </a:p>
        </p:txBody>
      </p:sp>
    </p:spTree>
    <p:extLst>
      <p:ext uri="{BB962C8B-B14F-4D97-AF65-F5344CB8AC3E}">
        <p14:creationId xmlns:p14="http://schemas.microsoft.com/office/powerpoint/2010/main" val="31191779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kcijos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722313" y="4406900"/>
            <a:ext cx="7772400" cy="1362075"/>
          </a:xfrm>
        </p:spPr>
        <p:txBody>
          <a:bodyPr anchor="t"/>
          <a:lstStyle>
            <a:lvl1pPr algn="l">
              <a:defRPr sz="4000" b="1" cap="all"/>
            </a:lvl1pPr>
          </a:lstStyle>
          <a:p>
            <a:r>
              <a:rPr lang="lt-LT" smtClean="0"/>
              <a:t>Spustelėję redag. ruoš. pavad. stilių</a:t>
            </a:r>
            <a:endParaRPr lang="lt-LT"/>
          </a:p>
        </p:txBody>
      </p:sp>
      <p:sp>
        <p:nvSpPr>
          <p:cNvPr id="3" name="Teksto vietos rezervavimo ženklas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t-LT" smtClean="0"/>
              <a:t>Spustelėję redag. ruoš. teksto stilių</a:t>
            </a:r>
          </a:p>
        </p:txBody>
      </p:sp>
      <p:sp>
        <p:nvSpPr>
          <p:cNvPr id="4" name="Datos vietos rezervavimo ženklas 3"/>
          <p:cNvSpPr>
            <a:spLocks noGrp="1"/>
          </p:cNvSpPr>
          <p:nvPr>
            <p:ph type="dt" sz="half" idx="10"/>
          </p:nvPr>
        </p:nvSpPr>
        <p:spPr/>
        <p:txBody>
          <a:bodyPr/>
          <a:lstStyle/>
          <a:p>
            <a:fld id="{63A0A6D4-7950-405B-97F4-8EB74C9030E4}" type="datetimeFigureOut">
              <a:rPr lang="lt-LT" smtClean="0"/>
              <a:t>2019-11-12</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FA257A1B-3B75-44DC-BB6C-5DCECF6201C9}" type="slidenum">
              <a:rPr lang="lt-LT" smtClean="0"/>
              <a:t>‹#›</a:t>
            </a:fld>
            <a:endParaRPr lang="lt-LT"/>
          </a:p>
        </p:txBody>
      </p:sp>
    </p:spTree>
    <p:extLst>
      <p:ext uri="{BB962C8B-B14F-4D97-AF65-F5344CB8AC3E}">
        <p14:creationId xmlns:p14="http://schemas.microsoft.com/office/powerpoint/2010/main" val="32528598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smtClean="0"/>
              <a:t>Spustelėję redag. ruoš. pavad. stilių</a:t>
            </a:r>
            <a:endParaRPr lang="lt-LT"/>
          </a:p>
        </p:txBody>
      </p:sp>
      <p:sp>
        <p:nvSpPr>
          <p:cNvPr id="3" name="Turinio vietos rezervavimo ženklas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4" name="Turinio vietos rezervavimo ženklas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5" name="Datos vietos rezervavimo ženklas 4"/>
          <p:cNvSpPr>
            <a:spLocks noGrp="1"/>
          </p:cNvSpPr>
          <p:nvPr>
            <p:ph type="dt" sz="half" idx="10"/>
          </p:nvPr>
        </p:nvSpPr>
        <p:spPr/>
        <p:txBody>
          <a:bodyPr/>
          <a:lstStyle/>
          <a:p>
            <a:fld id="{63A0A6D4-7950-405B-97F4-8EB74C9030E4}" type="datetimeFigureOut">
              <a:rPr lang="lt-LT" smtClean="0"/>
              <a:t>2019-11-12</a:t>
            </a:fld>
            <a:endParaRPr lang="lt-LT"/>
          </a:p>
        </p:txBody>
      </p:sp>
      <p:sp>
        <p:nvSpPr>
          <p:cNvPr id="6" name="Poraštės vietos rezervavimo ženklas 5"/>
          <p:cNvSpPr>
            <a:spLocks noGrp="1"/>
          </p:cNvSpPr>
          <p:nvPr>
            <p:ph type="ftr" sz="quarter" idx="11"/>
          </p:nvPr>
        </p:nvSpPr>
        <p:spPr/>
        <p:txBody>
          <a:bodyPr/>
          <a:lstStyle/>
          <a:p>
            <a:endParaRPr lang="lt-LT"/>
          </a:p>
        </p:txBody>
      </p:sp>
      <p:sp>
        <p:nvSpPr>
          <p:cNvPr id="7" name="Skaidrės numerio vietos rezervavimo ženklas 6"/>
          <p:cNvSpPr>
            <a:spLocks noGrp="1"/>
          </p:cNvSpPr>
          <p:nvPr>
            <p:ph type="sldNum" sz="quarter" idx="12"/>
          </p:nvPr>
        </p:nvSpPr>
        <p:spPr/>
        <p:txBody>
          <a:bodyPr/>
          <a:lstStyle/>
          <a:p>
            <a:fld id="{FA257A1B-3B75-44DC-BB6C-5DCECF6201C9}" type="slidenum">
              <a:rPr lang="lt-LT" smtClean="0"/>
              <a:t>‹#›</a:t>
            </a:fld>
            <a:endParaRPr lang="lt-LT"/>
          </a:p>
        </p:txBody>
      </p:sp>
    </p:spTree>
    <p:extLst>
      <p:ext uri="{BB962C8B-B14F-4D97-AF65-F5344CB8AC3E}">
        <p14:creationId xmlns:p14="http://schemas.microsoft.com/office/powerpoint/2010/main" val="22528966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lvl1pPr>
              <a:defRPr/>
            </a:lvl1pPr>
          </a:lstStyle>
          <a:p>
            <a:r>
              <a:rPr lang="lt-LT" smtClean="0"/>
              <a:t>Spustelėję redag. ruoš. pavad. stilių</a:t>
            </a:r>
            <a:endParaRPr lang="lt-LT"/>
          </a:p>
        </p:txBody>
      </p:sp>
      <p:sp>
        <p:nvSpPr>
          <p:cNvPr id="3" name="Teksto vietos rezervavimo ženklas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smtClean="0"/>
              <a:t>Spustelėję redag. ruoš. teksto stilių</a:t>
            </a:r>
          </a:p>
        </p:txBody>
      </p:sp>
      <p:sp>
        <p:nvSpPr>
          <p:cNvPr id="4" name="Turinio vietos rezervavimo ženklas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5" name="Teksto vietos rezervavimo ženklas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smtClean="0"/>
              <a:t>Spustelėję redag. ruoš. teksto stilių</a:t>
            </a:r>
          </a:p>
        </p:txBody>
      </p:sp>
      <p:sp>
        <p:nvSpPr>
          <p:cNvPr id="6" name="Turinio vietos rezervavimo ženklas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7" name="Datos vietos rezervavimo ženklas 6"/>
          <p:cNvSpPr>
            <a:spLocks noGrp="1"/>
          </p:cNvSpPr>
          <p:nvPr>
            <p:ph type="dt" sz="half" idx="10"/>
          </p:nvPr>
        </p:nvSpPr>
        <p:spPr/>
        <p:txBody>
          <a:bodyPr/>
          <a:lstStyle/>
          <a:p>
            <a:fld id="{63A0A6D4-7950-405B-97F4-8EB74C9030E4}" type="datetimeFigureOut">
              <a:rPr lang="lt-LT" smtClean="0"/>
              <a:t>2019-11-12</a:t>
            </a:fld>
            <a:endParaRPr lang="lt-LT"/>
          </a:p>
        </p:txBody>
      </p:sp>
      <p:sp>
        <p:nvSpPr>
          <p:cNvPr id="8" name="Poraštės vietos rezervavimo ženklas 7"/>
          <p:cNvSpPr>
            <a:spLocks noGrp="1"/>
          </p:cNvSpPr>
          <p:nvPr>
            <p:ph type="ftr" sz="quarter" idx="11"/>
          </p:nvPr>
        </p:nvSpPr>
        <p:spPr/>
        <p:txBody>
          <a:bodyPr/>
          <a:lstStyle/>
          <a:p>
            <a:endParaRPr lang="lt-LT"/>
          </a:p>
        </p:txBody>
      </p:sp>
      <p:sp>
        <p:nvSpPr>
          <p:cNvPr id="9" name="Skaidrės numerio vietos rezervavimo ženklas 8"/>
          <p:cNvSpPr>
            <a:spLocks noGrp="1"/>
          </p:cNvSpPr>
          <p:nvPr>
            <p:ph type="sldNum" sz="quarter" idx="12"/>
          </p:nvPr>
        </p:nvSpPr>
        <p:spPr/>
        <p:txBody>
          <a:bodyPr/>
          <a:lstStyle/>
          <a:p>
            <a:fld id="{FA257A1B-3B75-44DC-BB6C-5DCECF6201C9}" type="slidenum">
              <a:rPr lang="lt-LT" smtClean="0"/>
              <a:t>‹#›</a:t>
            </a:fld>
            <a:endParaRPr lang="lt-LT"/>
          </a:p>
        </p:txBody>
      </p:sp>
    </p:spTree>
    <p:extLst>
      <p:ext uri="{BB962C8B-B14F-4D97-AF65-F5344CB8AC3E}">
        <p14:creationId xmlns:p14="http://schemas.microsoft.com/office/powerpoint/2010/main" val="30083566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smtClean="0"/>
              <a:t>Spustelėję redag. ruoš. pavad. stilių</a:t>
            </a:r>
            <a:endParaRPr lang="lt-LT"/>
          </a:p>
        </p:txBody>
      </p:sp>
      <p:sp>
        <p:nvSpPr>
          <p:cNvPr id="3" name="Datos vietos rezervavimo ženklas 2"/>
          <p:cNvSpPr>
            <a:spLocks noGrp="1"/>
          </p:cNvSpPr>
          <p:nvPr>
            <p:ph type="dt" sz="half" idx="10"/>
          </p:nvPr>
        </p:nvSpPr>
        <p:spPr/>
        <p:txBody>
          <a:bodyPr/>
          <a:lstStyle/>
          <a:p>
            <a:fld id="{63A0A6D4-7950-405B-97F4-8EB74C9030E4}" type="datetimeFigureOut">
              <a:rPr lang="lt-LT" smtClean="0"/>
              <a:t>2019-11-12</a:t>
            </a:fld>
            <a:endParaRPr lang="lt-LT"/>
          </a:p>
        </p:txBody>
      </p:sp>
      <p:sp>
        <p:nvSpPr>
          <p:cNvPr id="4" name="Poraštės vietos rezervavimo ženklas 3"/>
          <p:cNvSpPr>
            <a:spLocks noGrp="1"/>
          </p:cNvSpPr>
          <p:nvPr>
            <p:ph type="ftr" sz="quarter" idx="11"/>
          </p:nvPr>
        </p:nvSpPr>
        <p:spPr/>
        <p:txBody>
          <a:bodyPr/>
          <a:lstStyle/>
          <a:p>
            <a:endParaRPr lang="lt-LT"/>
          </a:p>
        </p:txBody>
      </p:sp>
      <p:sp>
        <p:nvSpPr>
          <p:cNvPr id="5" name="Skaidrės numerio vietos rezervavimo ženklas 4"/>
          <p:cNvSpPr>
            <a:spLocks noGrp="1"/>
          </p:cNvSpPr>
          <p:nvPr>
            <p:ph type="sldNum" sz="quarter" idx="12"/>
          </p:nvPr>
        </p:nvSpPr>
        <p:spPr/>
        <p:txBody>
          <a:bodyPr/>
          <a:lstStyle/>
          <a:p>
            <a:fld id="{FA257A1B-3B75-44DC-BB6C-5DCECF6201C9}" type="slidenum">
              <a:rPr lang="lt-LT" smtClean="0"/>
              <a:t>‹#›</a:t>
            </a:fld>
            <a:endParaRPr lang="lt-LT"/>
          </a:p>
        </p:txBody>
      </p:sp>
    </p:spTree>
    <p:extLst>
      <p:ext uri="{BB962C8B-B14F-4D97-AF65-F5344CB8AC3E}">
        <p14:creationId xmlns:p14="http://schemas.microsoft.com/office/powerpoint/2010/main" val="2700549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sp>
        <p:nvSpPr>
          <p:cNvPr id="2" name="Datos vietos rezervavimo ženklas 1"/>
          <p:cNvSpPr>
            <a:spLocks noGrp="1"/>
          </p:cNvSpPr>
          <p:nvPr>
            <p:ph type="dt" sz="half" idx="10"/>
          </p:nvPr>
        </p:nvSpPr>
        <p:spPr/>
        <p:txBody>
          <a:bodyPr/>
          <a:lstStyle/>
          <a:p>
            <a:fld id="{63A0A6D4-7950-405B-97F4-8EB74C9030E4}" type="datetimeFigureOut">
              <a:rPr lang="lt-LT" smtClean="0"/>
              <a:t>2019-11-12</a:t>
            </a:fld>
            <a:endParaRPr lang="lt-LT"/>
          </a:p>
        </p:txBody>
      </p:sp>
      <p:sp>
        <p:nvSpPr>
          <p:cNvPr id="3" name="Poraštės vietos rezervavimo ženklas 2"/>
          <p:cNvSpPr>
            <a:spLocks noGrp="1"/>
          </p:cNvSpPr>
          <p:nvPr>
            <p:ph type="ftr" sz="quarter" idx="11"/>
          </p:nvPr>
        </p:nvSpPr>
        <p:spPr/>
        <p:txBody>
          <a:bodyPr/>
          <a:lstStyle/>
          <a:p>
            <a:endParaRPr lang="lt-LT"/>
          </a:p>
        </p:txBody>
      </p:sp>
      <p:sp>
        <p:nvSpPr>
          <p:cNvPr id="4" name="Skaidrės numerio vietos rezervavimo ženklas 3"/>
          <p:cNvSpPr>
            <a:spLocks noGrp="1"/>
          </p:cNvSpPr>
          <p:nvPr>
            <p:ph type="sldNum" sz="quarter" idx="12"/>
          </p:nvPr>
        </p:nvSpPr>
        <p:spPr/>
        <p:txBody>
          <a:bodyPr/>
          <a:lstStyle/>
          <a:p>
            <a:fld id="{FA257A1B-3B75-44DC-BB6C-5DCECF6201C9}" type="slidenum">
              <a:rPr lang="lt-LT" smtClean="0"/>
              <a:t>‹#›</a:t>
            </a:fld>
            <a:endParaRPr lang="lt-LT"/>
          </a:p>
        </p:txBody>
      </p:sp>
    </p:spTree>
    <p:extLst>
      <p:ext uri="{BB962C8B-B14F-4D97-AF65-F5344CB8AC3E}">
        <p14:creationId xmlns:p14="http://schemas.microsoft.com/office/powerpoint/2010/main" val="29816762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urinys ir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457200" y="273050"/>
            <a:ext cx="3008313" cy="1162050"/>
          </a:xfrm>
        </p:spPr>
        <p:txBody>
          <a:bodyPr anchor="b"/>
          <a:lstStyle>
            <a:lvl1pPr algn="l">
              <a:defRPr sz="2000" b="1"/>
            </a:lvl1pPr>
          </a:lstStyle>
          <a:p>
            <a:r>
              <a:rPr lang="lt-LT" smtClean="0"/>
              <a:t>Spustelėję redag. ruoš. pavad. stilių</a:t>
            </a:r>
            <a:endParaRPr lang="lt-LT"/>
          </a:p>
        </p:txBody>
      </p:sp>
      <p:sp>
        <p:nvSpPr>
          <p:cNvPr id="3" name="Turinio vietos rezervavimo ženklas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4" name="Teksto vietos rezervavimo ženklas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smtClean="0"/>
              <a:t>Spustelėję redag. ruoš. teksto stilių</a:t>
            </a:r>
          </a:p>
        </p:txBody>
      </p:sp>
      <p:sp>
        <p:nvSpPr>
          <p:cNvPr id="5" name="Datos vietos rezervavimo ženklas 4"/>
          <p:cNvSpPr>
            <a:spLocks noGrp="1"/>
          </p:cNvSpPr>
          <p:nvPr>
            <p:ph type="dt" sz="half" idx="10"/>
          </p:nvPr>
        </p:nvSpPr>
        <p:spPr/>
        <p:txBody>
          <a:bodyPr/>
          <a:lstStyle/>
          <a:p>
            <a:fld id="{63A0A6D4-7950-405B-97F4-8EB74C9030E4}" type="datetimeFigureOut">
              <a:rPr lang="lt-LT" smtClean="0"/>
              <a:t>2019-11-12</a:t>
            </a:fld>
            <a:endParaRPr lang="lt-LT"/>
          </a:p>
        </p:txBody>
      </p:sp>
      <p:sp>
        <p:nvSpPr>
          <p:cNvPr id="6" name="Poraštės vietos rezervavimo ženklas 5"/>
          <p:cNvSpPr>
            <a:spLocks noGrp="1"/>
          </p:cNvSpPr>
          <p:nvPr>
            <p:ph type="ftr" sz="quarter" idx="11"/>
          </p:nvPr>
        </p:nvSpPr>
        <p:spPr/>
        <p:txBody>
          <a:bodyPr/>
          <a:lstStyle/>
          <a:p>
            <a:endParaRPr lang="lt-LT"/>
          </a:p>
        </p:txBody>
      </p:sp>
      <p:sp>
        <p:nvSpPr>
          <p:cNvPr id="7" name="Skaidrės numerio vietos rezervavimo ženklas 6"/>
          <p:cNvSpPr>
            <a:spLocks noGrp="1"/>
          </p:cNvSpPr>
          <p:nvPr>
            <p:ph type="sldNum" sz="quarter" idx="12"/>
          </p:nvPr>
        </p:nvSpPr>
        <p:spPr/>
        <p:txBody>
          <a:bodyPr/>
          <a:lstStyle/>
          <a:p>
            <a:fld id="{FA257A1B-3B75-44DC-BB6C-5DCECF6201C9}" type="slidenum">
              <a:rPr lang="lt-LT" smtClean="0"/>
              <a:t>‹#›</a:t>
            </a:fld>
            <a:endParaRPr lang="lt-LT"/>
          </a:p>
        </p:txBody>
      </p:sp>
    </p:spTree>
    <p:extLst>
      <p:ext uri="{BB962C8B-B14F-4D97-AF65-F5344CB8AC3E}">
        <p14:creationId xmlns:p14="http://schemas.microsoft.com/office/powerpoint/2010/main" val="572036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aveikslėlis ir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1792288" y="4800600"/>
            <a:ext cx="5486400" cy="566738"/>
          </a:xfrm>
        </p:spPr>
        <p:txBody>
          <a:bodyPr anchor="b"/>
          <a:lstStyle>
            <a:lvl1pPr algn="l">
              <a:defRPr sz="2000" b="1"/>
            </a:lvl1pPr>
          </a:lstStyle>
          <a:p>
            <a:r>
              <a:rPr lang="lt-LT" smtClean="0"/>
              <a:t>Spustelėję redag. ruoš. pavad. stilių</a:t>
            </a:r>
            <a:endParaRPr lang="lt-LT"/>
          </a:p>
        </p:txBody>
      </p:sp>
      <p:sp>
        <p:nvSpPr>
          <p:cNvPr id="3" name="Paveikslėlio vietos rezervavimo ženklas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t-LT"/>
          </a:p>
        </p:txBody>
      </p:sp>
      <p:sp>
        <p:nvSpPr>
          <p:cNvPr id="4" name="Teksto vietos rezervavimo ženklas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smtClean="0"/>
              <a:t>Spustelėję redag. ruoš. teksto stilių</a:t>
            </a:r>
          </a:p>
        </p:txBody>
      </p:sp>
      <p:sp>
        <p:nvSpPr>
          <p:cNvPr id="5" name="Datos vietos rezervavimo ženklas 4"/>
          <p:cNvSpPr>
            <a:spLocks noGrp="1"/>
          </p:cNvSpPr>
          <p:nvPr>
            <p:ph type="dt" sz="half" idx="10"/>
          </p:nvPr>
        </p:nvSpPr>
        <p:spPr/>
        <p:txBody>
          <a:bodyPr/>
          <a:lstStyle/>
          <a:p>
            <a:fld id="{63A0A6D4-7950-405B-97F4-8EB74C9030E4}" type="datetimeFigureOut">
              <a:rPr lang="lt-LT" smtClean="0"/>
              <a:t>2019-11-12</a:t>
            </a:fld>
            <a:endParaRPr lang="lt-LT"/>
          </a:p>
        </p:txBody>
      </p:sp>
      <p:sp>
        <p:nvSpPr>
          <p:cNvPr id="6" name="Poraštės vietos rezervavimo ženklas 5"/>
          <p:cNvSpPr>
            <a:spLocks noGrp="1"/>
          </p:cNvSpPr>
          <p:nvPr>
            <p:ph type="ftr" sz="quarter" idx="11"/>
          </p:nvPr>
        </p:nvSpPr>
        <p:spPr/>
        <p:txBody>
          <a:bodyPr/>
          <a:lstStyle/>
          <a:p>
            <a:endParaRPr lang="lt-LT"/>
          </a:p>
        </p:txBody>
      </p:sp>
      <p:sp>
        <p:nvSpPr>
          <p:cNvPr id="7" name="Skaidrės numerio vietos rezervavimo ženklas 6"/>
          <p:cNvSpPr>
            <a:spLocks noGrp="1"/>
          </p:cNvSpPr>
          <p:nvPr>
            <p:ph type="sldNum" sz="quarter" idx="12"/>
          </p:nvPr>
        </p:nvSpPr>
        <p:spPr/>
        <p:txBody>
          <a:bodyPr/>
          <a:lstStyle/>
          <a:p>
            <a:fld id="{FA257A1B-3B75-44DC-BB6C-5DCECF6201C9}" type="slidenum">
              <a:rPr lang="lt-LT" smtClean="0"/>
              <a:t>‹#›</a:t>
            </a:fld>
            <a:endParaRPr lang="lt-LT"/>
          </a:p>
        </p:txBody>
      </p:sp>
    </p:spTree>
    <p:extLst>
      <p:ext uri="{BB962C8B-B14F-4D97-AF65-F5344CB8AC3E}">
        <p14:creationId xmlns:p14="http://schemas.microsoft.com/office/powerpoint/2010/main" val="25289100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30000" r="-30000"/>
          </a:stretch>
        </a:blipFill>
        <a:effectLst/>
      </p:bgPr>
    </p:bg>
    <p:spTree>
      <p:nvGrpSpPr>
        <p:cNvPr id="1" name=""/>
        <p:cNvGrpSpPr/>
        <p:nvPr/>
      </p:nvGrpSpPr>
      <p:grpSpPr>
        <a:xfrm>
          <a:off x="0" y="0"/>
          <a:ext cx="0" cy="0"/>
          <a:chOff x="0" y="0"/>
          <a:chExt cx="0" cy="0"/>
        </a:xfrm>
      </p:grpSpPr>
      <p:sp>
        <p:nvSpPr>
          <p:cNvPr id="2" name="Pavadinimo vietos rezervavimo ženkla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lt-LT" smtClean="0"/>
              <a:t>Spustelėję redag. ruoš. pavad. stilių</a:t>
            </a:r>
            <a:endParaRPr lang="lt-LT"/>
          </a:p>
        </p:txBody>
      </p:sp>
      <p:sp>
        <p:nvSpPr>
          <p:cNvPr id="3" name="Teksto vietos rezervavimo ženklas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4" name="Datos vietos rezervavimo ženklas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A0A6D4-7950-405B-97F4-8EB74C9030E4}" type="datetimeFigureOut">
              <a:rPr lang="lt-LT" smtClean="0"/>
              <a:t>2019-11-12</a:t>
            </a:fld>
            <a:endParaRPr lang="lt-LT"/>
          </a:p>
        </p:txBody>
      </p:sp>
      <p:sp>
        <p:nvSpPr>
          <p:cNvPr id="5" name="Poraštės vietos rezervavimo ženklas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t-LT"/>
          </a:p>
        </p:txBody>
      </p:sp>
      <p:sp>
        <p:nvSpPr>
          <p:cNvPr id="6" name="Skaidrės numerio vietos rezervavimo ženklas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257A1B-3B75-44DC-BB6C-5DCECF6201C9}" type="slidenum">
              <a:rPr lang="lt-LT" smtClean="0"/>
              <a:t>‹#›</a:t>
            </a:fld>
            <a:endParaRPr lang="lt-LT"/>
          </a:p>
        </p:txBody>
      </p:sp>
    </p:spTree>
    <p:extLst>
      <p:ext uri="{BB962C8B-B14F-4D97-AF65-F5344CB8AC3E}">
        <p14:creationId xmlns:p14="http://schemas.microsoft.com/office/powerpoint/2010/main" val="26566116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pct5">
          <a:fgClr>
            <a:srgbClr val="FF0000"/>
          </a:fgClr>
          <a:bgClr>
            <a:schemeClr val="bg1"/>
          </a:bgClr>
        </a:pattFill>
        <a:effectLst/>
      </p:bgPr>
    </p:bg>
    <p:spTree>
      <p:nvGrpSpPr>
        <p:cNvPr id="1" name=""/>
        <p:cNvGrpSpPr/>
        <p:nvPr/>
      </p:nvGrpSpPr>
      <p:grpSpPr>
        <a:xfrm>
          <a:off x="0" y="0"/>
          <a:ext cx="0" cy="0"/>
          <a:chOff x="0" y="0"/>
          <a:chExt cx="0" cy="0"/>
        </a:xfrm>
      </p:grpSpPr>
      <p:pic>
        <p:nvPicPr>
          <p:cNvPr id="1026" name="Picture 2" descr="Image result for mo muziejus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884155">
            <a:off x="2142099" y="626200"/>
            <a:ext cx="4703028" cy="2301900"/>
          </a:xfrm>
          <a:prstGeom prst="rect">
            <a:avLst/>
          </a:prstGeom>
          <a:noFill/>
          <a:extLst>
            <a:ext uri="{909E8E84-426E-40DD-AFC4-6F175D3DCCD1}">
              <a14:hiddenFill xmlns:a14="http://schemas.microsoft.com/office/drawing/2010/main">
                <a:solidFill>
                  <a:srgbClr val="FFFFFF"/>
                </a:solidFill>
              </a14:hiddenFill>
            </a:ext>
          </a:extLst>
        </p:spPr>
      </p:pic>
      <p:sp>
        <p:nvSpPr>
          <p:cNvPr id="3" name="Stačiakampis 2"/>
          <p:cNvSpPr/>
          <p:nvPr/>
        </p:nvSpPr>
        <p:spPr>
          <a:xfrm>
            <a:off x="-180528" y="2276872"/>
            <a:ext cx="9653156" cy="2062103"/>
          </a:xfrm>
          <a:prstGeom prst="rect">
            <a:avLst/>
          </a:prstGeom>
        </p:spPr>
        <p:txBody>
          <a:bodyPr wrap="none">
            <a:spAutoFit/>
          </a:bodyPr>
          <a:lstStyle/>
          <a:p>
            <a:pPr algn="ctr"/>
            <a:r>
              <a:rPr lang="en-US" sz="6300" dirty="0">
                <a:solidFill>
                  <a:srgbClr val="0070C0"/>
                </a:solidFill>
                <a:effectLst>
                  <a:outerShdw blurRad="38100" dist="38100" dir="2700000" algn="tl">
                    <a:srgbClr val="000000">
                      <a:alpha val="43137"/>
                    </a:srgbClr>
                  </a:outerShdw>
                </a:effectLst>
                <a:latin typeface="Arial Rounded MT Bold" panose="020F0704030504030204" pitchFamily="34" charset="0"/>
                <a:cs typeface="Arial" panose="020B0604020202020204" pitchFamily="34" charset="0"/>
              </a:rPr>
              <a:t>MO </a:t>
            </a:r>
            <a:r>
              <a:rPr lang="en-US" sz="6300" dirty="0" err="1">
                <a:solidFill>
                  <a:srgbClr val="0070C0"/>
                </a:solidFill>
                <a:effectLst>
                  <a:outerShdw blurRad="38100" dist="38100" dir="2700000" algn="tl">
                    <a:srgbClr val="000000">
                      <a:alpha val="43137"/>
                    </a:srgbClr>
                  </a:outerShdw>
                </a:effectLst>
                <a:latin typeface="Arial Rounded MT Bold" panose="020F0704030504030204" pitchFamily="34" charset="0"/>
                <a:cs typeface="Arial" panose="020B0604020202020204" pitchFamily="34" charset="0"/>
              </a:rPr>
              <a:t>muziejaus</a:t>
            </a:r>
            <a:r>
              <a:rPr lang="en-US" sz="6300" dirty="0">
                <a:solidFill>
                  <a:srgbClr val="0070C0"/>
                </a:solidFill>
                <a:effectLst>
                  <a:outerShdw blurRad="38100" dist="38100" dir="2700000" algn="tl">
                    <a:srgbClr val="000000">
                      <a:alpha val="43137"/>
                    </a:srgbClr>
                  </a:outerShdw>
                </a:effectLst>
                <a:latin typeface="Arial Rounded MT Bold" panose="020F0704030504030204" pitchFamily="34" charset="0"/>
                <a:cs typeface="Arial" panose="020B0604020202020204" pitchFamily="34" charset="0"/>
              </a:rPr>
              <a:t> </a:t>
            </a:r>
            <a:r>
              <a:rPr lang="en-US" sz="6300" dirty="0" err="1">
                <a:solidFill>
                  <a:srgbClr val="0070C0"/>
                </a:solidFill>
                <a:effectLst>
                  <a:outerShdw blurRad="38100" dist="38100" dir="2700000" algn="tl">
                    <a:srgbClr val="000000">
                      <a:alpha val="43137"/>
                    </a:srgbClr>
                  </a:outerShdw>
                </a:effectLst>
                <a:latin typeface="Arial Rounded MT Bold" panose="020F0704030504030204" pitchFamily="34" charset="0"/>
                <a:cs typeface="Arial" panose="020B0604020202020204" pitchFamily="34" charset="0"/>
              </a:rPr>
              <a:t>dovana</a:t>
            </a:r>
            <a:r>
              <a:rPr lang="en-US" sz="6300" dirty="0">
                <a:solidFill>
                  <a:srgbClr val="0070C0"/>
                </a:solidFill>
                <a:effectLst>
                  <a:outerShdw blurRad="38100" dist="38100" dir="2700000" algn="tl">
                    <a:srgbClr val="000000">
                      <a:alpha val="43137"/>
                    </a:srgbClr>
                  </a:outerShdw>
                </a:effectLst>
                <a:latin typeface="Arial Rounded MT Bold" panose="020F0704030504030204" pitchFamily="34" charset="0"/>
                <a:cs typeface="Arial" panose="020B0604020202020204" pitchFamily="34" charset="0"/>
              </a:rPr>
              <a:t> – </a:t>
            </a:r>
            <a:endParaRPr lang="en-US" sz="6300" dirty="0" smtClean="0">
              <a:solidFill>
                <a:srgbClr val="0070C0"/>
              </a:solidFill>
              <a:effectLst>
                <a:outerShdw blurRad="38100" dist="38100" dir="2700000" algn="tl">
                  <a:srgbClr val="000000">
                    <a:alpha val="43137"/>
                  </a:srgbClr>
                </a:outerShdw>
              </a:effectLst>
              <a:latin typeface="Arial Rounded MT Bold" panose="020F0704030504030204" pitchFamily="34" charset="0"/>
              <a:cs typeface="Arial" panose="020B0604020202020204" pitchFamily="34" charset="0"/>
            </a:endParaRPr>
          </a:p>
          <a:p>
            <a:pPr algn="ctr"/>
            <a:r>
              <a:rPr lang="en-US" sz="6300" dirty="0" err="1" smtClean="0">
                <a:solidFill>
                  <a:srgbClr val="0070C0"/>
                </a:solidFill>
                <a:effectLst>
                  <a:outerShdw blurRad="38100" dist="38100" dir="2700000" algn="tl">
                    <a:srgbClr val="000000">
                      <a:alpha val="43137"/>
                    </a:srgbClr>
                  </a:outerShdw>
                </a:effectLst>
                <a:latin typeface="Arial Rounded MT Bold" panose="020F0704030504030204" pitchFamily="34" charset="0"/>
                <a:cs typeface="Arial" panose="020B0604020202020204" pitchFamily="34" charset="0"/>
              </a:rPr>
              <a:t>meno</a:t>
            </a:r>
            <a:r>
              <a:rPr lang="en-US" sz="6300" dirty="0" smtClean="0">
                <a:solidFill>
                  <a:srgbClr val="0070C0"/>
                </a:solidFill>
                <a:effectLst>
                  <a:outerShdw blurRad="38100" dist="38100" dir="2700000" algn="tl">
                    <a:srgbClr val="000000">
                      <a:alpha val="43137"/>
                    </a:srgbClr>
                  </a:outerShdw>
                </a:effectLst>
                <a:latin typeface="Arial Rounded MT Bold" panose="020F0704030504030204" pitchFamily="34" charset="0"/>
                <a:cs typeface="Arial" panose="020B0604020202020204" pitchFamily="34" charset="0"/>
              </a:rPr>
              <a:t> </a:t>
            </a:r>
            <a:r>
              <a:rPr lang="en-US" sz="6300" dirty="0" err="1">
                <a:solidFill>
                  <a:srgbClr val="0070C0"/>
                </a:solidFill>
                <a:effectLst>
                  <a:outerShdw blurRad="38100" dist="38100" dir="2700000" algn="tl">
                    <a:srgbClr val="000000">
                      <a:alpha val="43137"/>
                    </a:srgbClr>
                  </a:outerShdw>
                </a:effectLst>
                <a:latin typeface="Arial Rounded MT Bold" panose="020F0704030504030204" pitchFamily="34" charset="0"/>
                <a:cs typeface="Arial" panose="020B0604020202020204" pitchFamily="34" charset="0"/>
              </a:rPr>
              <a:t>knygos</a:t>
            </a:r>
            <a:endParaRPr lang="en-US" sz="6300" dirty="0">
              <a:solidFill>
                <a:srgbClr val="0070C0"/>
              </a:solidFill>
              <a:effectLst>
                <a:outerShdw blurRad="38100" dist="38100" dir="2700000" algn="tl">
                  <a:srgbClr val="000000">
                    <a:alpha val="43137"/>
                  </a:srgbClr>
                </a:outerShdw>
              </a:effectLst>
              <a:latin typeface="Arial Rounded MT Bold" panose="020F0704030504030204" pitchFamily="34" charset="0"/>
              <a:cs typeface="Arial" panose="020B0604020202020204" pitchFamily="34" charset="0"/>
            </a:endParaRPr>
          </a:p>
        </p:txBody>
      </p:sp>
      <p:pic>
        <p:nvPicPr>
          <p:cNvPr id="4" name="Paveikslėlis 3"/>
          <p:cNvPicPr>
            <a:picLocks noChangeAspect="1"/>
          </p:cNvPicPr>
          <p:nvPr/>
        </p:nvPicPr>
        <p:blipFill rotWithShape="1">
          <a:blip r:embed="rId3">
            <a:extLst>
              <a:ext uri="{BEBA8EAE-BF5A-486C-A8C5-ECC9F3942E4B}">
                <a14:imgProps xmlns:a14="http://schemas.microsoft.com/office/drawing/2010/main">
                  <a14:imgLayer r:embed="rId4">
                    <a14:imgEffect>
                      <a14:artisticFilmGrain/>
                    </a14:imgEffect>
                    <a14:imgEffect>
                      <a14:brightnessContrast contrast="20000"/>
                    </a14:imgEffect>
                  </a14:imgLayer>
                </a14:imgProps>
              </a:ext>
              <a:ext uri="{28A0092B-C50C-407E-A947-70E740481C1C}">
                <a14:useLocalDpi xmlns:a14="http://schemas.microsoft.com/office/drawing/2010/main" val="0"/>
              </a:ext>
            </a:extLst>
          </a:blip>
          <a:srcRect t="46932" b="33201"/>
          <a:stretch/>
        </p:blipFill>
        <p:spPr>
          <a:xfrm>
            <a:off x="0" y="4797152"/>
            <a:ext cx="9144000" cy="2061519"/>
          </a:xfrm>
          <a:prstGeom prst="rect">
            <a:avLst/>
          </a:prstGeom>
        </p:spPr>
      </p:pic>
    </p:spTree>
    <p:extLst>
      <p:ext uri="{BB962C8B-B14F-4D97-AF65-F5344CB8AC3E}">
        <p14:creationId xmlns:p14="http://schemas.microsoft.com/office/powerpoint/2010/main" val="32013183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pattFill prst="pct5">
          <a:fgClr>
            <a:srgbClr val="35776A"/>
          </a:fgClr>
          <a:bgClr>
            <a:schemeClr val="bg1"/>
          </a:bgClr>
        </a:pattFill>
        <a:effectLst/>
      </p:bgPr>
    </p:bg>
    <p:spTree>
      <p:nvGrpSpPr>
        <p:cNvPr id="1" name=""/>
        <p:cNvGrpSpPr/>
        <p:nvPr/>
      </p:nvGrpSpPr>
      <p:grpSpPr>
        <a:xfrm>
          <a:off x="0" y="0"/>
          <a:ext cx="0" cy="0"/>
          <a:chOff x="0" y="0"/>
          <a:chExt cx="0" cy="0"/>
        </a:xfrm>
      </p:grpSpPr>
      <p:sp>
        <p:nvSpPr>
          <p:cNvPr id="2" name="Antraštė 1"/>
          <p:cNvSpPr>
            <a:spLocks noGrp="1"/>
          </p:cNvSpPr>
          <p:nvPr>
            <p:ph type="title"/>
          </p:nvPr>
        </p:nvSpPr>
        <p:spPr>
          <a:xfrm>
            <a:off x="611560" y="44624"/>
            <a:ext cx="8075240" cy="864096"/>
          </a:xfrm>
        </p:spPr>
        <p:txBody>
          <a:bodyPr>
            <a:normAutofit fontScale="90000"/>
          </a:bodyPr>
          <a:lstStyle/>
          <a:p>
            <a:r>
              <a:rPr lang="lt-LT" b="1" dirty="0" smtClean="0"/>
              <a:t/>
            </a:r>
            <a:br>
              <a:rPr lang="lt-LT" b="1" dirty="0" smtClean="0"/>
            </a:br>
            <a:r>
              <a:rPr lang="lt-LT" b="1" dirty="0"/>
              <a:t/>
            </a:r>
            <a:br>
              <a:rPr lang="lt-LT" b="1" dirty="0"/>
            </a:br>
            <a:r>
              <a:rPr lang="lt-LT" b="1" dirty="0" smtClean="0">
                <a:solidFill>
                  <a:srgbClr val="35776A"/>
                </a:solidFill>
                <a:effectLst>
                  <a:outerShdw blurRad="38100" dist="38100" dir="2700000" algn="tl">
                    <a:srgbClr val="000000">
                      <a:alpha val="43137"/>
                    </a:srgbClr>
                  </a:outerShdw>
                </a:effectLst>
              </a:rPr>
              <a:t>Raminta Jurėnaitė  </a:t>
            </a:r>
            <a:r>
              <a:rPr lang="en-US" b="1" dirty="0" smtClean="0">
                <a:solidFill>
                  <a:srgbClr val="35776A"/>
                </a:solidFill>
                <a:effectLst>
                  <a:outerShdw blurRad="38100" dist="38100" dir="2700000" algn="tl">
                    <a:srgbClr val="000000">
                      <a:alpha val="43137"/>
                    </a:srgbClr>
                  </a:outerShdw>
                </a:effectLst>
              </a:rPr>
              <a:t/>
            </a:r>
            <a:br>
              <a:rPr lang="en-US" b="1" dirty="0" smtClean="0">
                <a:solidFill>
                  <a:srgbClr val="35776A"/>
                </a:solidFill>
                <a:effectLst>
                  <a:outerShdw blurRad="38100" dist="38100" dir="2700000" algn="tl">
                    <a:srgbClr val="000000">
                      <a:alpha val="43137"/>
                    </a:srgbClr>
                  </a:outerShdw>
                </a:effectLst>
              </a:rPr>
            </a:br>
            <a:r>
              <a:rPr lang="lt-LT" b="1" dirty="0" smtClean="0">
                <a:solidFill>
                  <a:srgbClr val="35776A"/>
                </a:solidFill>
                <a:effectLst>
                  <a:outerShdw blurRad="38100" dist="38100" dir="2700000" algn="tl">
                    <a:srgbClr val="000000">
                      <a:alpha val="43137"/>
                    </a:srgbClr>
                  </a:outerShdw>
                </a:effectLst>
              </a:rPr>
              <a:t>„</a:t>
            </a:r>
            <a:r>
              <a:rPr lang="lt-LT" b="1" dirty="0">
                <a:solidFill>
                  <a:srgbClr val="35776A"/>
                </a:solidFill>
                <a:effectLst>
                  <a:outerShdw blurRad="38100" dist="38100" dir="2700000" algn="tl">
                    <a:srgbClr val="000000">
                      <a:alpha val="43137"/>
                    </a:srgbClr>
                  </a:outerShdw>
                </a:effectLst>
              </a:rPr>
              <a:t>Lithuanian </a:t>
            </a:r>
            <a:r>
              <a:rPr lang="lt-LT" b="1" dirty="0" err="1">
                <a:solidFill>
                  <a:srgbClr val="35776A"/>
                </a:solidFill>
                <a:effectLst>
                  <a:outerShdw blurRad="38100" dist="38100" dir="2700000" algn="tl">
                    <a:srgbClr val="000000">
                      <a:alpha val="43137"/>
                    </a:srgbClr>
                  </a:outerShdw>
                </a:effectLst>
              </a:rPr>
              <a:t>Painting</a:t>
            </a:r>
            <a:r>
              <a:rPr lang="lt-LT" b="1" dirty="0">
                <a:solidFill>
                  <a:srgbClr val="35776A"/>
                </a:solidFill>
                <a:effectLst>
                  <a:outerShdw blurRad="38100" dist="38100" dir="2700000" algn="tl">
                    <a:srgbClr val="000000">
                      <a:alpha val="43137"/>
                    </a:srgbClr>
                  </a:outerShdw>
                </a:effectLst>
              </a:rPr>
              <a:t>. </a:t>
            </a:r>
            <a:r>
              <a:rPr lang="lt-LT" b="1" dirty="0" smtClean="0">
                <a:solidFill>
                  <a:srgbClr val="35776A"/>
                </a:solidFill>
                <a:effectLst>
                  <a:outerShdw blurRad="38100" dist="38100" dir="2700000" algn="tl">
                    <a:srgbClr val="000000">
                      <a:alpha val="43137"/>
                    </a:srgbClr>
                  </a:outerShdw>
                </a:effectLst>
              </a:rPr>
              <a:t>1960</a:t>
            </a:r>
            <a:r>
              <a:rPr lang="en-US" b="1" dirty="0" smtClean="0">
                <a:solidFill>
                  <a:srgbClr val="35776A"/>
                </a:solidFill>
                <a:effectLst>
                  <a:outerShdw blurRad="38100" dist="38100" dir="2700000" algn="tl">
                    <a:srgbClr val="000000">
                      <a:alpha val="43137"/>
                    </a:srgbClr>
                  </a:outerShdw>
                </a:effectLst>
              </a:rPr>
              <a:t> </a:t>
            </a:r>
            <a:r>
              <a:rPr lang="lt-LT" b="1" dirty="0" smtClean="0">
                <a:solidFill>
                  <a:srgbClr val="35776A"/>
                </a:solidFill>
                <a:effectLst>
                  <a:outerShdw blurRad="38100" dist="38100" dir="2700000" algn="tl">
                    <a:srgbClr val="000000">
                      <a:alpha val="43137"/>
                    </a:srgbClr>
                  </a:outerShdw>
                </a:effectLst>
              </a:rPr>
              <a:t>-</a:t>
            </a:r>
            <a:r>
              <a:rPr lang="en-US" b="1" dirty="0" smtClean="0">
                <a:solidFill>
                  <a:srgbClr val="35776A"/>
                </a:solidFill>
                <a:effectLst>
                  <a:outerShdw blurRad="38100" dist="38100" dir="2700000" algn="tl">
                    <a:srgbClr val="000000">
                      <a:alpha val="43137"/>
                    </a:srgbClr>
                  </a:outerShdw>
                </a:effectLst>
              </a:rPr>
              <a:t> </a:t>
            </a:r>
            <a:r>
              <a:rPr lang="lt-LT" b="1" dirty="0" smtClean="0">
                <a:solidFill>
                  <a:srgbClr val="35776A"/>
                </a:solidFill>
                <a:effectLst>
                  <a:outerShdw blurRad="38100" dist="38100" dir="2700000" algn="tl">
                    <a:srgbClr val="000000">
                      <a:alpha val="43137"/>
                    </a:srgbClr>
                  </a:outerShdw>
                </a:effectLst>
              </a:rPr>
              <a:t>2013</a:t>
            </a:r>
            <a:r>
              <a:rPr lang="lt-LT" b="1" dirty="0">
                <a:solidFill>
                  <a:srgbClr val="35776A"/>
                </a:solidFill>
                <a:effectLst>
                  <a:outerShdw blurRad="38100" dist="38100" dir="2700000" algn="tl">
                    <a:srgbClr val="000000">
                      <a:alpha val="43137"/>
                    </a:srgbClr>
                  </a:outerShdw>
                </a:effectLst>
              </a:rPr>
              <a:t>“ </a:t>
            </a:r>
            <a:r>
              <a:rPr lang="lt-LT" dirty="0"/>
              <a:t/>
            </a:r>
            <a:br>
              <a:rPr lang="lt-LT" dirty="0"/>
            </a:br>
            <a:endParaRPr lang="lt-LT" dirty="0"/>
          </a:p>
        </p:txBody>
      </p:sp>
      <p:sp>
        <p:nvSpPr>
          <p:cNvPr id="4" name="Turinio vietos rezervavimo ženklas 3"/>
          <p:cNvSpPr>
            <a:spLocks noGrp="1"/>
          </p:cNvSpPr>
          <p:nvPr>
            <p:ph sz="half" idx="2"/>
          </p:nvPr>
        </p:nvSpPr>
        <p:spPr>
          <a:xfrm>
            <a:off x="3923928" y="1469087"/>
            <a:ext cx="5040560" cy="5400600"/>
          </a:xfrm>
        </p:spPr>
        <p:txBody>
          <a:bodyPr>
            <a:noAutofit/>
          </a:bodyPr>
          <a:lstStyle/>
          <a:p>
            <a:pPr marL="0" indent="0" algn="just">
              <a:buNone/>
            </a:pPr>
            <a:r>
              <a:rPr lang="lt-LT" sz="1700" dirty="0"/>
              <a:t>Anglų kalba išleistame albume </a:t>
            </a:r>
            <a:r>
              <a:rPr lang="lt-LT" sz="1700" dirty="0" err="1"/>
              <a:t>Lithuanian</a:t>
            </a:r>
            <a:r>
              <a:rPr lang="lt-LT" sz="1700" dirty="0"/>
              <a:t> </a:t>
            </a:r>
            <a:r>
              <a:rPr lang="lt-LT" sz="1700" dirty="0" err="1"/>
              <a:t>Painting</a:t>
            </a:r>
            <a:r>
              <a:rPr lang="lt-LT" sz="1700" dirty="0"/>
              <a:t>. 1960–2013 pristatoma Lietuvos tapybos raida nuo 1960 m. prasidėjusio modernistinės tapybos atgimimo iki šių dienų. Publikuojami 358 paveikslai iš Modernaus meno centro rinkinio, pristatomas 91 tapytojas. Šiuo metu tai vienintelė knyga, apžvelgianti tokią plačią pastarojo penkiasdešimtmečio Lietuvos tapybos panoramą. Specialiai šiam albumui esė apie Lietuvos tapybą parašė trys užsienio menotyrininkai: modernaus ir šiuolaikinio meno ekspertas, daugybės knygų autorius britas </a:t>
            </a:r>
            <a:r>
              <a:rPr lang="lt-LT" sz="1700" dirty="0" err="1"/>
              <a:t>Edwardas</a:t>
            </a:r>
            <a:r>
              <a:rPr lang="lt-LT" sz="1700" dirty="0"/>
              <a:t> </a:t>
            </a:r>
            <a:r>
              <a:rPr lang="lt-LT" sz="1700" dirty="0" err="1"/>
              <a:t>Lucie-Smithas;</a:t>
            </a:r>
            <a:r>
              <a:rPr lang="lt-LT" sz="1700" dirty="0"/>
              <a:t> meno istorikas, tarptautinių parodų kuratorius, vokiečių menotyrininkas </a:t>
            </a:r>
            <a:r>
              <a:rPr lang="lt-LT" sz="1700" dirty="0" err="1"/>
              <a:t>Eckhartas</a:t>
            </a:r>
            <a:r>
              <a:rPr lang="lt-LT" sz="1700" dirty="0"/>
              <a:t> </a:t>
            </a:r>
            <a:r>
              <a:rPr lang="lt-LT" sz="1700" dirty="0" err="1"/>
              <a:t>Gillenas</a:t>
            </a:r>
            <a:r>
              <a:rPr lang="lt-LT" sz="1700" dirty="0"/>
              <a:t>; žinomas lenkų šiuolaikinio meno kritikas, daugelio parodų kuratorius </a:t>
            </a:r>
            <a:r>
              <a:rPr lang="lt-LT" sz="1700" dirty="0" err="1"/>
              <a:t>Krzysztofas</a:t>
            </a:r>
            <a:r>
              <a:rPr lang="lt-LT" sz="1700" dirty="0"/>
              <a:t> </a:t>
            </a:r>
            <a:r>
              <a:rPr lang="lt-LT" sz="1700" dirty="0" err="1"/>
              <a:t>Stanisławskis</a:t>
            </a:r>
            <a:r>
              <a:rPr lang="lt-LT" sz="1700" dirty="0"/>
              <a:t>. Skaitytojui bus įdomu patirti, kaip lietuviška tapyba atrodo pasauliniame kontekste. Šis reprezentatyvus, anglų kalba parengtas leidinys bus įdomus ne tik pasaulinei meno bendruomenei, bet ir puiki dovana bet kuriam Lietuvos svečiui.</a:t>
            </a:r>
          </a:p>
          <a:p>
            <a:pPr algn="just"/>
            <a:endParaRPr lang="lt-LT" sz="1700" dirty="0"/>
          </a:p>
        </p:txBody>
      </p:sp>
      <p:pic>
        <p:nvPicPr>
          <p:cNvPr id="6" name="Turinio vietos rezervavimo ženklas 5"/>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51520" y="1844824"/>
            <a:ext cx="3504929" cy="4104456"/>
          </a:xfrm>
        </p:spPr>
      </p:pic>
    </p:spTree>
    <p:extLst>
      <p:ext uri="{BB962C8B-B14F-4D97-AF65-F5344CB8AC3E}">
        <p14:creationId xmlns:p14="http://schemas.microsoft.com/office/powerpoint/2010/main" val="28007208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pattFill prst="pct5">
          <a:fgClr>
            <a:srgbClr val="35776A"/>
          </a:fgClr>
          <a:bgClr>
            <a:schemeClr val="bg1"/>
          </a:bgClr>
        </a:pattFill>
        <a:effectLst/>
      </p:bgPr>
    </p:bg>
    <p:spTree>
      <p:nvGrpSpPr>
        <p:cNvPr id="1" name=""/>
        <p:cNvGrpSpPr/>
        <p:nvPr/>
      </p:nvGrpSpPr>
      <p:grpSpPr>
        <a:xfrm>
          <a:off x="0" y="0"/>
          <a:ext cx="0" cy="0"/>
          <a:chOff x="0" y="0"/>
          <a:chExt cx="0" cy="0"/>
        </a:xfrm>
      </p:grpSpPr>
      <p:sp>
        <p:nvSpPr>
          <p:cNvPr id="2" name="Antraštė 1"/>
          <p:cNvSpPr>
            <a:spLocks noGrp="1"/>
          </p:cNvSpPr>
          <p:nvPr>
            <p:ph type="title"/>
          </p:nvPr>
        </p:nvSpPr>
        <p:spPr/>
        <p:txBody>
          <a:bodyPr>
            <a:normAutofit fontScale="90000"/>
          </a:bodyPr>
          <a:lstStyle/>
          <a:p>
            <a:r>
              <a:rPr lang="lt-LT" b="1" dirty="0" smtClean="0">
                <a:solidFill>
                  <a:srgbClr val="35776A"/>
                </a:solidFill>
                <a:effectLst>
                  <a:outerShdw blurRad="38100" dist="38100" dir="2700000" algn="tl">
                    <a:srgbClr val="000000">
                      <a:alpha val="43137"/>
                    </a:srgbClr>
                  </a:outerShdw>
                </a:effectLst>
              </a:rPr>
              <a:t>Raminta Jurėnaitė  </a:t>
            </a:r>
            <a:r>
              <a:rPr lang="lt-LT" b="1" dirty="0">
                <a:solidFill>
                  <a:srgbClr val="35776A"/>
                </a:solidFill>
                <a:effectLst>
                  <a:outerShdw blurRad="38100" dist="38100" dir="2700000" algn="tl">
                    <a:srgbClr val="000000">
                      <a:alpha val="43137"/>
                    </a:srgbClr>
                  </a:outerShdw>
                </a:effectLst>
              </a:rPr>
              <a:t>„Arvydas Šaltenis</a:t>
            </a:r>
            <a:r>
              <a:rPr lang="lt-LT" b="1" dirty="0" smtClean="0">
                <a:solidFill>
                  <a:srgbClr val="35776A"/>
                </a:solidFill>
                <a:effectLst>
                  <a:outerShdw blurRad="38100" dist="38100" dir="2700000" algn="tl">
                    <a:srgbClr val="000000">
                      <a:alpha val="43137"/>
                    </a:srgbClr>
                  </a:outerShdw>
                </a:effectLst>
              </a:rPr>
              <a:t>“</a:t>
            </a:r>
            <a:r>
              <a:rPr lang="lt-LT" dirty="0">
                <a:solidFill>
                  <a:srgbClr val="35776A"/>
                </a:solidFill>
                <a:effectLst>
                  <a:outerShdw blurRad="38100" dist="38100" dir="2700000" algn="tl">
                    <a:srgbClr val="000000">
                      <a:alpha val="43137"/>
                    </a:srgbClr>
                  </a:outerShdw>
                </a:effectLst>
              </a:rPr>
              <a:t/>
            </a:r>
            <a:br>
              <a:rPr lang="lt-LT" dirty="0">
                <a:solidFill>
                  <a:srgbClr val="35776A"/>
                </a:solidFill>
                <a:effectLst>
                  <a:outerShdw blurRad="38100" dist="38100" dir="2700000" algn="tl">
                    <a:srgbClr val="000000">
                      <a:alpha val="43137"/>
                    </a:srgbClr>
                  </a:outerShdw>
                </a:effectLst>
              </a:rPr>
            </a:br>
            <a:endParaRPr lang="lt-LT" dirty="0">
              <a:solidFill>
                <a:srgbClr val="35776A"/>
              </a:solidFill>
              <a:effectLst>
                <a:outerShdw blurRad="38100" dist="38100" dir="2700000" algn="tl">
                  <a:srgbClr val="000000">
                    <a:alpha val="43137"/>
                  </a:srgbClr>
                </a:outerShdw>
              </a:effectLst>
            </a:endParaRPr>
          </a:p>
        </p:txBody>
      </p:sp>
      <p:sp>
        <p:nvSpPr>
          <p:cNvPr id="4" name="Turinio vietos rezervavimo ženklas 3"/>
          <p:cNvSpPr>
            <a:spLocks noGrp="1"/>
          </p:cNvSpPr>
          <p:nvPr>
            <p:ph sz="half" idx="2"/>
          </p:nvPr>
        </p:nvSpPr>
        <p:spPr>
          <a:xfrm>
            <a:off x="3851920" y="1124744"/>
            <a:ext cx="5112568" cy="5328592"/>
          </a:xfrm>
        </p:spPr>
        <p:txBody>
          <a:bodyPr>
            <a:noAutofit/>
          </a:bodyPr>
          <a:lstStyle/>
          <a:p>
            <a:pPr marL="0" indent="0" algn="just">
              <a:buNone/>
            </a:pPr>
            <a:r>
              <a:rPr lang="lt-LT" sz="1600" dirty="0"/>
              <a:t>Arvydas Šaltenis – viena pagrindinių figūrų, stovinčių greta Ričardo Vaitekūno, Antano Martinaičio, Algimanto Švėgždos, Kosto Dereškevičiaus, Algimanto Kuro, kurie XX amžiaus aštuntajame dešimtmetyje sukėlė Lietuvoje tapybos lūžį ir atsinaujinimą. Nei dėl panašaus amžiaus, nei dėl bendrų manifestų ar meninio stiliaus šie tapytojai nesukūrė vienalytės grupės, tačiau visiems jiems nepakako ir vien dekoratyvios plastinės kalbos, būdingos Švažo tapytojų kartos stilistikai. Šie dailininkai atsigręžė į gyvenimą, ir aistringai su egzistenciniu nerimu, prabilo apie individo likimą ir menininko laisvę slegiančią sovietinę sistemą. Šaltenis tarp jų yra nuosekliausias ekspresionistinis realistas. Daugiausia Šaltenis tapo Vilniuje ir tėviškės apylinkėse Aukštaitijoje. Viena esminių temų – kelionė. Įvairiais kūrybos periodais Šaltenis paraleliai naudoja ir dinamišką kompoziciją, ir statišką, ir </a:t>
            </a:r>
            <a:r>
              <a:rPr lang="lt-LT" sz="1600" dirty="0" err="1"/>
              <a:t>koloristinę</a:t>
            </a:r>
            <a:r>
              <a:rPr lang="lt-LT" sz="1600" dirty="0"/>
              <a:t> faktūrinę gesto tapybą, ir santūrią pilkos bei baltos spalvos monochromiją. Tačiau jo kūriniuose visada išlieka regimojo įspūdžio ir jausminio išgyvenimo autentika. Dailėtyrininkė profesorė humanitarinių mokslų daktarė Raminta Jurėnaitė šioje monografijoje išsamiai tyrinėja Šaltenio kūrybos temas, pristato jo biografiją ir darbų panoramą.</a:t>
            </a:r>
          </a:p>
          <a:p>
            <a:pPr algn="just"/>
            <a:endParaRPr lang="lt-LT" sz="1400" dirty="0"/>
          </a:p>
        </p:txBody>
      </p:sp>
      <p:pic>
        <p:nvPicPr>
          <p:cNvPr id="5" name="Turinio vietos rezervavimo ženklas 4" descr="Vaizdo rezultatas pagal užklausą „Ramintos Jurėnaitės albumo „Arvydas Šaltenis“ anotacija“"/>
          <p:cNvPicPr>
            <a:picLocks noGrp="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1484784"/>
            <a:ext cx="3456383" cy="4608512"/>
          </a:xfrm>
          <a:prstGeom prst="rect">
            <a:avLst/>
          </a:prstGeom>
          <a:noFill/>
          <a:ln>
            <a:noFill/>
          </a:ln>
        </p:spPr>
      </p:pic>
    </p:spTree>
    <p:extLst>
      <p:ext uri="{BB962C8B-B14F-4D97-AF65-F5344CB8AC3E}">
        <p14:creationId xmlns:p14="http://schemas.microsoft.com/office/powerpoint/2010/main" val="10757424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pattFill prst="pct5">
          <a:fgClr>
            <a:srgbClr val="1247BE"/>
          </a:fgClr>
          <a:bgClr>
            <a:schemeClr val="bg1"/>
          </a:bgClr>
        </a:pattFill>
        <a:effectLst/>
      </p:bgPr>
    </p:bg>
    <p:spTree>
      <p:nvGrpSpPr>
        <p:cNvPr id="1" name=""/>
        <p:cNvGrpSpPr/>
        <p:nvPr/>
      </p:nvGrpSpPr>
      <p:grpSpPr>
        <a:xfrm>
          <a:off x="0" y="0"/>
          <a:ext cx="0" cy="0"/>
          <a:chOff x="0" y="0"/>
          <a:chExt cx="0" cy="0"/>
        </a:xfrm>
      </p:grpSpPr>
      <p:sp>
        <p:nvSpPr>
          <p:cNvPr id="2" name="Antraštė 1"/>
          <p:cNvSpPr>
            <a:spLocks noGrp="1"/>
          </p:cNvSpPr>
          <p:nvPr>
            <p:ph type="title"/>
          </p:nvPr>
        </p:nvSpPr>
        <p:spPr>
          <a:xfrm>
            <a:off x="467544" y="116632"/>
            <a:ext cx="8229600" cy="1287016"/>
          </a:xfrm>
        </p:spPr>
        <p:txBody>
          <a:bodyPr>
            <a:normAutofit fontScale="90000"/>
          </a:bodyPr>
          <a:lstStyle/>
          <a:p>
            <a:r>
              <a:rPr lang="lt-LT" b="1" dirty="0" smtClean="0"/>
              <a:t/>
            </a:r>
            <a:br>
              <a:rPr lang="lt-LT" b="1" dirty="0" smtClean="0"/>
            </a:br>
            <a:r>
              <a:rPr lang="lt-LT" b="1" dirty="0" smtClean="0">
                <a:solidFill>
                  <a:srgbClr val="1247BE"/>
                </a:solidFill>
                <a:effectLst>
                  <a:outerShdw blurRad="38100" dist="38100" dir="2700000" algn="tl">
                    <a:srgbClr val="000000">
                      <a:alpha val="43137"/>
                    </a:srgbClr>
                  </a:outerShdw>
                </a:effectLst>
              </a:rPr>
              <a:t>Raminta Jurėnaitė </a:t>
            </a:r>
            <a:br>
              <a:rPr lang="lt-LT" b="1" dirty="0" smtClean="0">
                <a:solidFill>
                  <a:srgbClr val="1247BE"/>
                </a:solidFill>
                <a:effectLst>
                  <a:outerShdw blurRad="38100" dist="38100" dir="2700000" algn="tl">
                    <a:srgbClr val="000000">
                      <a:alpha val="43137"/>
                    </a:srgbClr>
                  </a:outerShdw>
                </a:effectLst>
              </a:rPr>
            </a:br>
            <a:r>
              <a:rPr lang="lt-LT" b="1" dirty="0" smtClean="0">
                <a:solidFill>
                  <a:srgbClr val="1247BE"/>
                </a:solidFill>
                <a:effectLst>
                  <a:outerShdw blurRad="38100" dist="38100" dir="2700000" algn="tl">
                    <a:srgbClr val="000000">
                      <a:alpha val="43137"/>
                    </a:srgbClr>
                  </a:outerShdw>
                </a:effectLst>
              </a:rPr>
              <a:t> </a:t>
            </a:r>
            <a:r>
              <a:rPr lang="lt-LT" b="1" dirty="0">
                <a:solidFill>
                  <a:srgbClr val="1247BE"/>
                </a:solidFill>
                <a:effectLst>
                  <a:outerShdw blurRad="38100" dist="38100" dir="2700000" algn="tl">
                    <a:srgbClr val="000000">
                      <a:alpha val="43137"/>
                    </a:srgbClr>
                  </a:outerShdw>
                </a:effectLst>
              </a:rPr>
              <a:t>„Kostas </a:t>
            </a:r>
            <a:r>
              <a:rPr lang="lt-LT" b="1" dirty="0" smtClean="0">
                <a:solidFill>
                  <a:srgbClr val="1247BE"/>
                </a:solidFill>
                <a:effectLst>
                  <a:outerShdw blurRad="38100" dist="38100" dir="2700000" algn="tl">
                    <a:srgbClr val="000000">
                      <a:alpha val="43137"/>
                    </a:srgbClr>
                  </a:outerShdw>
                </a:effectLst>
              </a:rPr>
              <a:t>Dereškevičius</a:t>
            </a:r>
            <a:r>
              <a:rPr lang="en-US" b="1" dirty="0" smtClean="0">
                <a:solidFill>
                  <a:srgbClr val="1247BE"/>
                </a:solidFill>
                <a:effectLst>
                  <a:outerShdw blurRad="38100" dist="38100" dir="2700000" algn="tl">
                    <a:srgbClr val="000000">
                      <a:alpha val="43137"/>
                    </a:srgbClr>
                  </a:outerShdw>
                </a:effectLst>
              </a:rPr>
              <a:t>”</a:t>
            </a:r>
            <a:r>
              <a:rPr lang="lt-LT" dirty="0">
                <a:solidFill>
                  <a:srgbClr val="1247BE"/>
                </a:solidFill>
                <a:effectLst>
                  <a:outerShdw blurRad="38100" dist="38100" dir="2700000" algn="tl">
                    <a:srgbClr val="000000">
                      <a:alpha val="43137"/>
                    </a:srgbClr>
                  </a:outerShdw>
                </a:effectLst>
              </a:rPr>
              <a:t/>
            </a:r>
            <a:br>
              <a:rPr lang="lt-LT" dirty="0">
                <a:solidFill>
                  <a:srgbClr val="1247BE"/>
                </a:solidFill>
                <a:effectLst>
                  <a:outerShdw blurRad="38100" dist="38100" dir="2700000" algn="tl">
                    <a:srgbClr val="000000">
                      <a:alpha val="43137"/>
                    </a:srgbClr>
                  </a:outerShdw>
                </a:effectLst>
              </a:rPr>
            </a:br>
            <a:endParaRPr lang="lt-LT" dirty="0">
              <a:solidFill>
                <a:srgbClr val="1247BE"/>
              </a:solidFill>
              <a:effectLst>
                <a:outerShdw blurRad="38100" dist="38100" dir="2700000" algn="tl">
                  <a:srgbClr val="000000">
                    <a:alpha val="43137"/>
                  </a:srgbClr>
                </a:outerShdw>
              </a:effectLst>
            </a:endParaRPr>
          </a:p>
        </p:txBody>
      </p:sp>
      <p:sp>
        <p:nvSpPr>
          <p:cNvPr id="4" name="Turinio vietos rezervavimo ženklas 3"/>
          <p:cNvSpPr>
            <a:spLocks noGrp="1"/>
          </p:cNvSpPr>
          <p:nvPr>
            <p:ph sz="half" idx="2"/>
          </p:nvPr>
        </p:nvSpPr>
        <p:spPr>
          <a:xfrm>
            <a:off x="3915884" y="1403648"/>
            <a:ext cx="4975816" cy="4997152"/>
          </a:xfrm>
        </p:spPr>
        <p:txBody>
          <a:bodyPr>
            <a:noAutofit/>
          </a:bodyPr>
          <a:lstStyle/>
          <a:p>
            <a:pPr marL="0" indent="0" algn="just">
              <a:buNone/>
            </a:pPr>
            <a:r>
              <a:rPr lang="lt-LT" sz="1600" dirty="0"/>
              <a:t>Ar kada pagalvojote, kieno dėka Lietuvos tapybos istorijoje atsirado moteriški batai su platforma, plastikiniai pirkinių maišeliai ir miesčioniškumo ironizavimas? Solidžiame žymaus dailininko Kosto Dereškevičiaus tapybos albume pateikiama apie 300 kūrinių reprodukcijų (iš kurių dalis – dar niekada nerodytos), interviu su menininku ir jo bendražygių bei amžininkų atsiminimai atskleis dar daug įvairių jo kūrybos rakursų. Kostas Dereškevičius </a:t>
            </a:r>
            <a:r>
              <a:rPr lang="lt-LT" sz="1600" dirty="0" smtClean="0"/>
              <a:t> aštuntajame dešimtmetyje išryškėjo </a:t>
            </a:r>
            <a:r>
              <a:rPr lang="lt-LT" sz="1600" dirty="0"/>
              <a:t>kartu su kolegomis Arvydu Šalteniu, Algimantu Jonu Kuru ir Algimantu Švėgžda. Susibūrę į neformalią „ketveriukės“ grupę, šie vyrai metė iššūkį tapyboje iki tol vyravusioms pakilioms, didingoms temoms. Kostą Dereškevičių traukte traukė banali sovietmečio žmogaus kasdienybė, buitis, jo dairymasis į vakarietiškos kultūros ženklus ir madą. Ironija ir netgi kičas dailininko kūryboje pinasi su nuoširdžiu susižavėjimu. Be figūrinių darbų, Kostas Dereškevičius tapė peizažus, o ilgainiui vis labiau krypo link abstrakčiosios dailės. Dailininko kūriniai šiandien – neatsiejama Lietuvos tapybos aukso fondo dalis, žavinti ne vieną po jo atėjusią tapytojų ir žiūrovų kartą. </a:t>
            </a:r>
          </a:p>
        </p:txBody>
      </p:sp>
      <p:pic>
        <p:nvPicPr>
          <p:cNvPr id="5" name="Turinio vietos rezervavimo ženklas 4" descr="Vaizdo rezultatas pagal užklausą „albumo „Kostas Dereškevičius““"/>
          <p:cNvPicPr>
            <a:picLocks noGrp="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bwMode="auto">
          <a:xfrm>
            <a:off x="159142" y="1792386"/>
            <a:ext cx="3737152" cy="4525963"/>
          </a:xfrm>
          <a:prstGeom prst="rect">
            <a:avLst/>
          </a:prstGeom>
          <a:noFill/>
          <a:ln>
            <a:noFill/>
          </a:ln>
        </p:spPr>
      </p:pic>
    </p:spTree>
    <p:extLst>
      <p:ext uri="{BB962C8B-B14F-4D97-AF65-F5344CB8AC3E}">
        <p14:creationId xmlns:p14="http://schemas.microsoft.com/office/powerpoint/2010/main" val="14541463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pattFill prst="pct5">
          <a:fgClr>
            <a:schemeClr val="bg1">
              <a:lumMod val="50000"/>
            </a:schemeClr>
          </a:fgClr>
          <a:bgClr>
            <a:schemeClr val="bg1"/>
          </a:bgClr>
        </a:pattFill>
        <a:effectLst/>
      </p:bgPr>
    </p:bg>
    <p:spTree>
      <p:nvGrpSpPr>
        <p:cNvPr id="1" name=""/>
        <p:cNvGrpSpPr/>
        <p:nvPr/>
      </p:nvGrpSpPr>
      <p:grpSpPr>
        <a:xfrm>
          <a:off x="0" y="0"/>
          <a:ext cx="0" cy="0"/>
          <a:chOff x="0" y="0"/>
          <a:chExt cx="0" cy="0"/>
        </a:xfrm>
      </p:grpSpPr>
      <p:sp>
        <p:nvSpPr>
          <p:cNvPr id="2" name="Antraštė 1"/>
          <p:cNvSpPr>
            <a:spLocks noGrp="1"/>
          </p:cNvSpPr>
          <p:nvPr>
            <p:ph type="title"/>
          </p:nvPr>
        </p:nvSpPr>
        <p:spPr/>
        <p:txBody>
          <a:bodyPr>
            <a:normAutofit fontScale="90000"/>
          </a:bodyPr>
          <a:lstStyle/>
          <a:p>
            <a:r>
              <a:rPr lang="lt-LT" b="1" dirty="0"/>
              <a:t> </a:t>
            </a:r>
            <a:r>
              <a:rPr lang="lt-LT" dirty="0"/>
              <a:t/>
            </a:r>
            <a:br>
              <a:rPr lang="lt-LT" dirty="0"/>
            </a:br>
            <a:r>
              <a:rPr lang="lt-LT" b="1" dirty="0" smtClean="0">
                <a:solidFill>
                  <a:schemeClr val="bg1">
                    <a:lumMod val="50000"/>
                  </a:schemeClr>
                </a:solidFill>
                <a:effectLst>
                  <a:outerShdw blurRad="38100" dist="38100" dir="2700000" algn="tl">
                    <a:srgbClr val="000000">
                      <a:alpha val="43137"/>
                    </a:srgbClr>
                  </a:outerShdw>
                </a:effectLst>
              </a:rPr>
              <a:t>Alfonsas Andriuškevičius </a:t>
            </a:r>
            <a:br>
              <a:rPr lang="lt-LT" b="1" dirty="0" smtClean="0">
                <a:solidFill>
                  <a:schemeClr val="bg1">
                    <a:lumMod val="50000"/>
                  </a:schemeClr>
                </a:solidFill>
                <a:effectLst>
                  <a:outerShdw blurRad="38100" dist="38100" dir="2700000" algn="tl">
                    <a:srgbClr val="000000">
                      <a:alpha val="43137"/>
                    </a:srgbClr>
                  </a:outerShdw>
                </a:effectLst>
              </a:rPr>
            </a:br>
            <a:r>
              <a:rPr lang="lt-LT" b="1" dirty="0" smtClean="0">
                <a:solidFill>
                  <a:schemeClr val="bg1">
                    <a:lumMod val="50000"/>
                  </a:schemeClr>
                </a:solidFill>
                <a:effectLst>
                  <a:outerShdw blurRad="38100" dist="38100" dir="2700000" algn="tl">
                    <a:srgbClr val="000000">
                      <a:alpha val="43137"/>
                    </a:srgbClr>
                  </a:outerShdw>
                </a:effectLst>
              </a:rPr>
              <a:t> </a:t>
            </a:r>
            <a:r>
              <a:rPr lang="lt-LT" b="1" dirty="0">
                <a:solidFill>
                  <a:schemeClr val="bg1">
                    <a:lumMod val="50000"/>
                  </a:schemeClr>
                </a:solidFill>
                <a:effectLst>
                  <a:outerShdw blurRad="38100" dist="38100" dir="2700000" algn="tl">
                    <a:srgbClr val="000000">
                      <a:alpha val="43137"/>
                    </a:srgbClr>
                  </a:outerShdw>
                </a:effectLst>
              </a:rPr>
              <a:t>„Pro AA prizmę“ </a:t>
            </a:r>
            <a:r>
              <a:rPr lang="lt-LT" dirty="0">
                <a:solidFill>
                  <a:schemeClr val="bg1">
                    <a:lumMod val="50000"/>
                  </a:schemeClr>
                </a:solidFill>
                <a:effectLst>
                  <a:outerShdw blurRad="38100" dist="38100" dir="2700000" algn="tl">
                    <a:srgbClr val="000000">
                      <a:alpha val="43137"/>
                    </a:srgbClr>
                  </a:outerShdw>
                </a:effectLst>
              </a:rPr>
              <a:t/>
            </a:r>
            <a:br>
              <a:rPr lang="lt-LT" dirty="0">
                <a:solidFill>
                  <a:schemeClr val="bg1">
                    <a:lumMod val="50000"/>
                  </a:schemeClr>
                </a:solidFill>
                <a:effectLst>
                  <a:outerShdw blurRad="38100" dist="38100" dir="2700000" algn="tl">
                    <a:srgbClr val="000000">
                      <a:alpha val="43137"/>
                    </a:srgbClr>
                  </a:outerShdw>
                </a:effectLst>
              </a:rPr>
            </a:br>
            <a:endParaRPr lang="lt-LT" dirty="0">
              <a:solidFill>
                <a:schemeClr val="bg1">
                  <a:lumMod val="50000"/>
                </a:schemeClr>
              </a:solidFill>
              <a:effectLst>
                <a:outerShdw blurRad="38100" dist="38100" dir="2700000" algn="tl">
                  <a:srgbClr val="000000">
                    <a:alpha val="43137"/>
                  </a:srgbClr>
                </a:outerShdw>
              </a:effectLst>
            </a:endParaRPr>
          </a:p>
        </p:txBody>
      </p:sp>
      <p:sp>
        <p:nvSpPr>
          <p:cNvPr id="4" name="Turinio vietos rezervavimo ženklas 3"/>
          <p:cNvSpPr>
            <a:spLocks noGrp="1"/>
          </p:cNvSpPr>
          <p:nvPr>
            <p:ph sz="half" idx="2"/>
          </p:nvPr>
        </p:nvSpPr>
        <p:spPr>
          <a:xfrm>
            <a:off x="3707904" y="1600200"/>
            <a:ext cx="5256584" cy="4925144"/>
          </a:xfrm>
        </p:spPr>
        <p:txBody>
          <a:bodyPr>
            <a:noAutofit/>
          </a:bodyPr>
          <a:lstStyle/>
          <a:p>
            <a:pPr marL="0" indent="0" algn="just">
              <a:buNone/>
            </a:pPr>
            <a:r>
              <a:rPr lang="lt-LT" sz="1400" dirty="0"/>
              <a:t>Dvyliktoji žinomo dailės kritiko, Vilniaus dailės akademijos dėstytojo, poeto, eseisto, Nacionalinės kultūros ir meno premijos laureato (2007) Alfonso Andriuškevičiaus  (g. 1940) </a:t>
            </a:r>
            <a:r>
              <a:rPr lang="lt-LT" sz="1400" dirty="0" smtClean="0"/>
              <a:t>knyga.</a:t>
            </a:r>
            <a:r>
              <a:rPr lang="lt-LT" sz="1400" dirty="0"/>
              <a:t/>
            </a:r>
            <a:br>
              <a:rPr lang="lt-LT" sz="1400" dirty="0"/>
            </a:br>
            <a:r>
              <a:rPr lang="lt-LT" sz="1400" dirty="0"/>
              <a:t>Pašnekovas dalinasi prisiminimais ir įspūdžiais apie Lietuvos dailės gyvenimą maždaug nuo 1967 iki 1990 metų, tačiau chronologinės ribos ne sykį yra peržengiamos</a:t>
            </a:r>
            <a:r>
              <a:rPr lang="lt-LT" sz="1400" dirty="0" smtClean="0"/>
              <a:t>. Anot </a:t>
            </a:r>
            <a:r>
              <a:rPr lang="lt-LT" sz="1400" dirty="0"/>
              <a:t>Jolantos </a:t>
            </a:r>
            <a:r>
              <a:rPr lang="lt-LT" sz="1400" dirty="0" err="1"/>
              <a:t>Marcišauskytės-Jurašienės:</a:t>
            </a:r>
            <a:r>
              <a:rPr lang="lt-LT" sz="1400" dirty="0"/>
              <a:t> „Dvyliktoji A. A. knyga – ne tik galimybė pasižiūrėti į praeities įvykius jo akimis. Ji priverčia skonėtis atsiminimais kaip subtilia kasdienybės literatūra. Su mano pašnekovui būdingomis įžvalgomis ir saldžiarūgščiu humoru piešiamas sovietmečio kultūros procesas bei jo dalyvių (daugiausia – A. A. draugų ir bičiulių menininkų) būties paveikslas“.    </a:t>
            </a:r>
            <a:br>
              <a:rPr lang="lt-LT" sz="1400" dirty="0"/>
            </a:br>
            <a:r>
              <a:rPr lang="lt-LT" sz="1400" dirty="0" smtClean="0"/>
              <a:t>Knygos </a:t>
            </a:r>
            <a:r>
              <a:rPr lang="lt-LT" sz="1400" dirty="0"/>
              <a:t>pratarmėje A. Andriuškevičius  rašo: „Atsakinėdamas į Jolantos klausimus, dėsčiau savo įspūdžius. Vadinasi, visai nesistengiau būti objektyvus, bešališkas ir panašiai, nes, Dieve, tai juk neįmanoma. Tad su visais, kurie tuos pačius įvykius bei reiškinius matė ir suvokė kitaip, nė neketinu ginčytis: įspūdis priklauso ne tik nuo reiškinio, bet ir nuo suvokėjo. O man pačiam, savaime suprantama, būtų labai įdomu apie mano aptartus fenomenus pasiskaityti ir kitokių nuomonių, kas be ko, išdėstytų ir kitu stiliumi. Bet šiaip jau stengiausi pasakoti tik tai, ką pats mačiau, girdėjau, patyriau. Nors toks reiškinys kaip gandai, paskalos, pasakojimai egzistavo ir tuomet. Tad visai jų išvengti negalėjau. Vis dėlto, tokiais atvejais mėginau nurodyti, kad taip buvo kalbama, egzistavo tokia versija, tas ir tas tą ir tą sakė...“</a:t>
            </a:r>
          </a:p>
          <a:p>
            <a:pPr algn="just"/>
            <a:endParaRPr lang="lt-LT" sz="1000" dirty="0"/>
          </a:p>
        </p:txBody>
      </p:sp>
      <p:pic>
        <p:nvPicPr>
          <p:cNvPr id="5" name="Turinio vietos rezervavimo ženklas 4" descr="Pro A. A. Prizmę. Alfonsas Andriuškevičius kalbasi su Jolanta Marcišauskyte- Jurašiene"/>
          <p:cNvPicPr>
            <a:picLocks noGrp="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251520" y="1772816"/>
            <a:ext cx="3312368" cy="4752528"/>
          </a:xfrm>
          <a:prstGeom prst="rect">
            <a:avLst/>
          </a:prstGeom>
          <a:noFill/>
          <a:ln>
            <a:noFill/>
          </a:ln>
        </p:spPr>
      </p:pic>
    </p:spTree>
    <p:extLst>
      <p:ext uri="{BB962C8B-B14F-4D97-AF65-F5344CB8AC3E}">
        <p14:creationId xmlns:p14="http://schemas.microsoft.com/office/powerpoint/2010/main" val="22052995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pattFill prst="pct5">
          <a:fgClr>
            <a:srgbClr val="3F4A38"/>
          </a:fgClr>
          <a:bgClr>
            <a:schemeClr val="bg1"/>
          </a:bgClr>
        </a:pattFill>
        <a:effectLst/>
      </p:bgPr>
    </p:bg>
    <p:spTree>
      <p:nvGrpSpPr>
        <p:cNvPr id="1" name=""/>
        <p:cNvGrpSpPr/>
        <p:nvPr/>
      </p:nvGrpSpPr>
      <p:grpSpPr>
        <a:xfrm>
          <a:off x="0" y="0"/>
          <a:ext cx="0" cy="0"/>
          <a:chOff x="0" y="0"/>
          <a:chExt cx="0" cy="0"/>
        </a:xfrm>
      </p:grpSpPr>
      <p:sp>
        <p:nvSpPr>
          <p:cNvPr id="2" name="Antraštė 1"/>
          <p:cNvSpPr>
            <a:spLocks noGrp="1"/>
          </p:cNvSpPr>
          <p:nvPr>
            <p:ph type="title"/>
          </p:nvPr>
        </p:nvSpPr>
        <p:spPr>
          <a:xfrm>
            <a:off x="467544" y="0"/>
            <a:ext cx="8219256" cy="1417638"/>
          </a:xfrm>
        </p:spPr>
        <p:txBody>
          <a:bodyPr>
            <a:normAutofit fontScale="90000"/>
          </a:bodyPr>
          <a:lstStyle/>
          <a:p>
            <a:r>
              <a:rPr lang="lt-LT" b="1" dirty="0" smtClean="0"/>
              <a:t/>
            </a:r>
            <a:br>
              <a:rPr lang="lt-LT" b="1" dirty="0" smtClean="0"/>
            </a:br>
            <a:r>
              <a:rPr lang="lt-LT" b="1" dirty="0" smtClean="0">
                <a:solidFill>
                  <a:srgbClr val="4C5A44"/>
                </a:solidFill>
                <a:effectLst>
                  <a:outerShdw blurRad="38100" dist="38100" dir="2700000" algn="tl">
                    <a:srgbClr val="000000">
                      <a:alpha val="43137"/>
                    </a:srgbClr>
                  </a:outerShdw>
                </a:effectLst>
              </a:rPr>
              <a:t>Algimantas Julijonas Stankevičius </a:t>
            </a:r>
            <a:r>
              <a:rPr lang="lt-LT" b="1" dirty="0">
                <a:solidFill>
                  <a:srgbClr val="4C5A44"/>
                </a:solidFill>
                <a:effectLst>
                  <a:outerShdw blurRad="38100" dist="38100" dir="2700000" algn="tl">
                    <a:srgbClr val="000000">
                      <a:alpha val="43137"/>
                    </a:srgbClr>
                  </a:outerShdw>
                </a:effectLst>
              </a:rPr>
              <a:t>–</a:t>
            </a:r>
            <a:r>
              <a:rPr lang="lt-LT" b="1" dirty="0" smtClean="0">
                <a:solidFill>
                  <a:srgbClr val="4C5A44"/>
                </a:solidFill>
                <a:effectLst>
                  <a:outerShdw blurRad="38100" dist="38100" dir="2700000" algn="tl">
                    <a:srgbClr val="000000">
                      <a:alpha val="43137"/>
                    </a:srgbClr>
                  </a:outerShdw>
                </a:effectLst>
              </a:rPr>
              <a:t>Stankus „</a:t>
            </a:r>
            <a:r>
              <a:rPr lang="lt-LT" b="1" dirty="0">
                <a:solidFill>
                  <a:srgbClr val="4C5A44"/>
                </a:solidFill>
                <a:effectLst>
                  <a:outerShdw blurRad="38100" dist="38100" dir="2700000" algn="tl">
                    <a:srgbClr val="000000">
                      <a:alpha val="43137"/>
                    </a:srgbClr>
                  </a:outerShdw>
                </a:effectLst>
              </a:rPr>
              <a:t>Žaliasis sąsiuvinis“ </a:t>
            </a:r>
            <a:r>
              <a:rPr lang="lt-LT" dirty="0">
                <a:solidFill>
                  <a:srgbClr val="3F4A38"/>
                </a:solidFill>
                <a:effectLst>
                  <a:outerShdw blurRad="38100" dist="38100" dir="2700000" algn="tl">
                    <a:srgbClr val="000000">
                      <a:alpha val="43137"/>
                    </a:srgbClr>
                  </a:outerShdw>
                </a:effectLst>
              </a:rPr>
              <a:t/>
            </a:r>
            <a:br>
              <a:rPr lang="lt-LT" dirty="0">
                <a:solidFill>
                  <a:srgbClr val="3F4A38"/>
                </a:solidFill>
                <a:effectLst>
                  <a:outerShdw blurRad="38100" dist="38100" dir="2700000" algn="tl">
                    <a:srgbClr val="000000">
                      <a:alpha val="43137"/>
                    </a:srgbClr>
                  </a:outerShdw>
                </a:effectLst>
              </a:rPr>
            </a:br>
            <a:endParaRPr lang="lt-LT" dirty="0">
              <a:solidFill>
                <a:srgbClr val="3F4A38"/>
              </a:solidFill>
              <a:effectLst>
                <a:outerShdw blurRad="38100" dist="38100" dir="2700000" algn="tl">
                  <a:srgbClr val="000000">
                    <a:alpha val="43137"/>
                  </a:srgbClr>
                </a:outerShdw>
              </a:effectLst>
            </a:endParaRPr>
          </a:p>
        </p:txBody>
      </p:sp>
      <p:sp>
        <p:nvSpPr>
          <p:cNvPr id="4" name="Turinio vietos rezervavimo ženklas 3"/>
          <p:cNvSpPr>
            <a:spLocks noGrp="1"/>
          </p:cNvSpPr>
          <p:nvPr>
            <p:ph sz="half" idx="2"/>
          </p:nvPr>
        </p:nvSpPr>
        <p:spPr>
          <a:xfrm>
            <a:off x="4211960" y="1412776"/>
            <a:ext cx="4752528" cy="5040560"/>
          </a:xfrm>
        </p:spPr>
        <p:txBody>
          <a:bodyPr>
            <a:noAutofit/>
          </a:bodyPr>
          <a:lstStyle/>
          <a:p>
            <a:pPr marL="0" indent="0" algn="just">
              <a:buNone/>
            </a:pPr>
            <a:r>
              <a:rPr lang="lt-LT" sz="1700" dirty="0"/>
              <a:t>Dailininko Algimanto Julijono Stankevičiaus-Stankaus (1933–2002) Žaliasis sąsiuvinis yra vienas pirmųjų konceptualiojo meno pavyzdžių Lietuvoje. Be to, dėl savo meninės ir dokumentinės vertės Sąsiuvinis yra unikalus sovietinio laiko palikimas, užpildantis to meto „folkloro“ lentyną tokiais nekolekcionuojamais objektais kaip serijiniai bilietai į renginius, acto, mineralinio vandens arba parazitų nuodų etiketės, metaliniai kilkių ir šprotų – sovietinių gardėsių – dangteliai, prisiūti prie trapių Sąsiuvinio lapų, monetos, baudos kvitai, daugybė degtukų dėžučių etikečių. Knyga sudaryta iš dviejų susegtų, bet atskirai vartomų knygų: Žaliojo sąsiuvinio faksimilės (Stankaus bloknoto fotografuoto leidimo) ir tekstų, komentarų knygos. Pastarojoje – rašytojo Antano Ramono pasakojimas apie šio Sąsiuvinio atradimą, menotyrininko Kęstučio Šapokos straipsnis apie dailininką Stankų ir knygos redaktorių komentarai, praplečiantys Sąsiuvinio objektų bei laikotarpio suvokimą.</a:t>
            </a:r>
          </a:p>
          <a:p>
            <a:pPr algn="just"/>
            <a:endParaRPr lang="lt-LT" sz="1700" dirty="0"/>
          </a:p>
        </p:txBody>
      </p:sp>
      <p:pic>
        <p:nvPicPr>
          <p:cNvPr id="6" name="Turinio vietos rezervavimo ženklas 5"/>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79512" y="1670074"/>
            <a:ext cx="3899893" cy="4525963"/>
          </a:xfrm>
        </p:spPr>
      </p:pic>
    </p:spTree>
    <p:extLst>
      <p:ext uri="{BB962C8B-B14F-4D97-AF65-F5344CB8AC3E}">
        <p14:creationId xmlns:p14="http://schemas.microsoft.com/office/powerpoint/2010/main" val="27182983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pattFill prst="pct5">
          <a:fgClr>
            <a:srgbClr val="C40000"/>
          </a:fgClr>
          <a:bgClr>
            <a:schemeClr val="bg1"/>
          </a:bgClr>
        </a:pattFill>
        <a:effectLst/>
      </p:bgPr>
    </p:bg>
    <p:spTree>
      <p:nvGrpSpPr>
        <p:cNvPr id="1" name=""/>
        <p:cNvGrpSpPr/>
        <p:nvPr/>
      </p:nvGrpSpPr>
      <p:grpSpPr>
        <a:xfrm>
          <a:off x="0" y="0"/>
          <a:ext cx="0" cy="0"/>
          <a:chOff x="0" y="0"/>
          <a:chExt cx="0" cy="0"/>
        </a:xfrm>
      </p:grpSpPr>
      <p:sp>
        <p:nvSpPr>
          <p:cNvPr id="2" name="Antraštė 1"/>
          <p:cNvSpPr>
            <a:spLocks noGrp="1"/>
          </p:cNvSpPr>
          <p:nvPr>
            <p:ph type="title"/>
          </p:nvPr>
        </p:nvSpPr>
        <p:spPr/>
        <p:txBody>
          <a:bodyPr>
            <a:normAutofit fontScale="90000"/>
          </a:bodyPr>
          <a:lstStyle/>
          <a:p>
            <a:r>
              <a:rPr lang="lt-LT" b="1" dirty="0" err="1">
                <a:solidFill>
                  <a:srgbClr val="FF0000"/>
                </a:solidFill>
                <a:effectLst>
                  <a:outerShdw blurRad="38100" dist="38100" dir="2700000" algn="tl">
                    <a:srgbClr val="000000">
                      <a:alpha val="43137"/>
                    </a:srgbClr>
                  </a:outerShdw>
                </a:effectLst>
              </a:rPr>
              <a:t>Bjorn</a:t>
            </a:r>
            <a:r>
              <a:rPr lang="lt-LT" b="1" dirty="0">
                <a:solidFill>
                  <a:srgbClr val="FF0000"/>
                </a:solidFill>
                <a:effectLst>
                  <a:outerShdw blurRad="38100" dist="38100" dir="2700000" algn="tl">
                    <a:srgbClr val="000000">
                      <a:alpha val="43137"/>
                    </a:srgbClr>
                  </a:outerShdw>
                </a:effectLst>
              </a:rPr>
              <a:t> </a:t>
            </a:r>
            <a:r>
              <a:rPr lang="lt-LT" b="1" dirty="0" err="1">
                <a:solidFill>
                  <a:srgbClr val="FF0000"/>
                </a:solidFill>
                <a:effectLst>
                  <a:outerShdw blurRad="38100" dist="38100" dir="2700000" algn="tl">
                    <a:srgbClr val="000000">
                      <a:alpha val="43137"/>
                    </a:srgbClr>
                  </a:outerShdw>
                </a:effectLst>
              </a:rPr>
              <a:t>Sortland</a:t>
            </a:r>
            <a:r>
              <a:rPr lang="lt-LT" b="1" dirty="0">
                <a:solidFill>
                  <a:srgbClr val="FF0000"/>
                </a:solidFill>
                <a:effectLst>
                  <a:outerShdw blurRad="38100" dist="38100" dir="2700000" algn="tl">
                    <a:srgbClr val="000000">
                      <a:alpha val="43137"/>
                    </a:srgbClr>
                  </a:outerShdw>
                </a:effectLst>
              </a:rPr>
              <a:t> </a:t>
            </a:r>
            <a:r>
              <a:rPr lang="lt-LT" b="1" dirty="0" smtClean="0">
                <a:solidFill>
                  <a:srgbClr val="FF0000"/>
                </a:solidFill>
                <a:effectLst>
                  <a:outerShdw blurRad="38100" dist="38100" dir="2700000" algn="tl">
                    <a:srgbClr val="000000">
                      <a:alpha val="43137"/>
                    </a:srgbClr>
                  </a:outerShdw>
                </a:effectLst>
              </a:rPr>
              <a:t> </a:t>
            </a:r>
            <a:r>
              <a:rPr lang="lt-LT" b="1" dirty="0">
                <a:solidFill>
                  <a:srgbClr val="FF0000"/>
                </a:solidFill>
                <a:effectLst>
                  <a:outerShdw blurRad="38100" dist="38100" dir="2700000" algn="tl">
                    <a:srgbClr val="000000">
                      <a:alpha val="43137"/>
                    </a:srgbClr>
                  </a:outerShdw>
                </a:effectLst>
              </a:rPr>
              <a:t>„Ką mena širdis“ </a:t>
            </a:r>
            <a:r>
              <a:rPr lang="lt-LT" dirty="0"/>
              <a:t/>
            </a:r>
            <a:br>
              <a:rPr lang="lt-LT" dirty="0"/>
            </a:br>
            <a:endParaRPr lang="lt-LT" dirty="0"/>
          </a:p>
        </p:txBody>
      </p:sp>
      <p:sp>
        <p:nvSpPr>
          <p:cNvPr id="4" name="Turinio vietos rezervavimo ženklas 3"/>
          <p:cNvSpPr>
            <a:spLocks noGrp="1"/>
          </p:cNvSpPr>
          <p:nvPr>
            <p:ph sz="half" idx="2"/>
          </p:nvPr>
        </p:nvSpPr>
        <p:spPr>
          <a:xfrm>
            <a:off x="3907006" y="1265773"/>
            <a:ext cx="5030216" cy="5400600"/>
          </a:xfrm>
        </p:spPr>
        <p:txBody>
          <a:bodyPr>
            <a:noAutofit/>
          </a:bodyPr>
          <a:lstStyle/>
          <a:p>
            <a:pPr marL="0" indent="0" algn="just">
              <a:buNone/>
            </a:pPr>
            <a:r>
              <a:rPr lang="lt-LT" sz="1800" dirty="0" smtClean="0"/>
              <a:t>Knyga „Ką mena širdis“ skirta vaikams nuo 8 metų ir paaugliams. Tai nelengvas temas gvildenantis, bet drauge – nuo pirmos iki paskutinės minutės skaitytojo dėmesį prikaustantis pasakojimas, kaip mergaitės Leonardos susitikimas su garsiąja Meksikos dailininke </a:t>
            </a:r>
            <a:r>
              <a:rPr lang="lt-LT" sz="1800" dirty="0" err="1" smtClean="0"/>
              <a:t>Frida</a:t>
            </a:r>
            <a:r>
              <a:rPr lang="lt-LT" sz="1800" dirty="0" smtClean="0"/>
              <a:t> </a:t>
            </a:r>
            <a:r>
              <a:rPr lang="lt-LT" sz="1800" dirty="0" err="1" smtClean="0"/>
              <a:t>Kalo</a:t>
            </a:r>
            <a:r>
              <a:rPr lang="lt-LT" sz="1800" dirty="0" smtClean="0"/>
              <a:t> padeda jai išgyventi sunkias netekties akimirkas. Čia susipina tikri ir išgalvoti siužetai: įvairialypis </a:t>
            </a:r>
            <a:r>
              <a:rPr lang="lt-LT" sz="1800" dirty="0" err="1" smtClean="0"/>
              <a:t>Fridos</a:t>
            </a:r>
            <a:r>
              <a:rPr lang="lt-LT" sz="1800" dirty="0" smtClean="0"/>
              <a:t> gyvenimas, dramatiška meilė tapytojui Diegui </a:t>
            </a:r>
            <a:r>
              <a:rPr lang="lt-LT" sz="1800" dirty="0" err="1" smtClean="0"/>
              <a:t>Riverai</a:t>
            </a:r>
            <a:r>
              <a:rPr lang="lt-LT" sz="1800" dirty="0" smtClean="0"/>
              <a:t>, nuolatinis mirties šešėlis, kūryba, pelniusi jai pasaulinę šlovę, ir greta – išgalvota mažos mergaitės Leonardos istorija. Jos sesutė guli ligoninėje, medikams nepavyksta jos išgelbėti. Suprasti, kas įvyko, ir gyventi toliau Leonardai padeda </a:t>
            </a:r>
            <a:r>
              <a:rPr lang="lt-LT" sz="1800" dirty="0" err="1" smtClean="0"/>
              <a:t>Frida</a:t>
            </a:r>
            <a:r>
              <a:rPr lang="lt-LT" sz="1800" dirty="0" smtClean="0"/>
              <a:t>: „Išsiverk, tai žmogiška. Tai, ką mena širdis, gali būti tikresnė tiesa negu tai, ką suvokia protas.“ Knygoje panaudoti </a:t>
            </a:r>
            <a:r>
              <a:rPr lang="lt-LT" sz="1800" dirty="0" err="1" smtClean="0"/>
              <a:t>Fridos</a:t>
            </a:r>
            <a:r>
              <a:rPr lang="lt-LT" sz="1800" dirty="0" smtClean="0"/>
              <a:t> </a:t>
            </a:r>
            <a:r>
              <a:rPr lang="lt-LT" sz="1800" dirty="0" err="1" smtClean="0"/>
              <a:t>Kalo</a:t>
            </a:r>
            <a:r>
              <a:rPr lang="lt-LT" sz="1800" dirty="0" smtClean="0"/>
              <a:t> darbų fragmentai tapo atskirais meno kūriniais- iliustracijomis, o knygos poligrafija – knygos meno pavyzdžiu.</a:t>
            </a:r>
          </a:p>
          <a:p>
            <a:pPr algn="just"/>
            <a:endParaRPr lang="lt-LT" sz="1800" dirty="0"/>
          </a:p>
        </p:txBody>
      </p:sp>
      <p:pic>
        <p:nvPicPr>
          <p:cNvPr id="5" name="Turinio vietos rezervavimo ženklas 4" descr="C:\Users\Biblioteka\Desktop\ikzw874353.jpg"/>
          <p:cNvPicPr>
            <a:picLocks noGrp="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bwMode="auto">
          <a:xfrm>
            <a:off x="189856" y="1382360"/>
            <a:ext cx="3744416" cy="5112567"/>
          </a:xfrm>
          <a:prstGeom prst="rect">
            <a:avLst/>
          </a:prstGeom>
          <a:noFill/>
          <a:ln>
            <a:noFill/>
          </a:ln>
        </p:spPr>
      </p:pic>
    </p:spTree>
    <p:extLst>
      <p:ext uri="{BB962C8B-B14F-4D97-AF65-F5344CB8AC3E}">
        <p14:creationId xmlns:p14="http://schemas.microsoft.com/office/powerpoint/2010/main" val="21441059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pattFill prst="pct5">
          <a:fgClr>
            <a:srgbClr val="4C5A44"/>
          </a:fgClr>
          <a:bgClr>
            <a:schemeClr val="bg1"/>
          </a:bgClr>
        </a:pattFill>
        <a:effectLst/>
      </p:bgPr>
    </p:bg>
    <p:spTree>
      <p:nvGrpSpPr>
        <p:cNvPr id="1" name=""/>
        <p:cNvGrpSpPr/>
        <p:nvPr/>
      </p:nvGrpSpPr>
      <p:grpSpPr>
        <a:xfrm>
          <a:off x="0" y="0"/>
          <a:ext cx="0" cy="0"/>
          <a:chOff x="0" y="0"/>
          <a:chExt cx="0" cy="0"/>
        </a:xfrm>
      </p:grpSpPr>
      <p:sp>
        <p:nvSpPr>
          <p:cNvPr id="2" name="Antraštė 1"/>
          <p:cNvSpPr>
            <a:spLocks noGrp="1"/>
          </p:cNvSpPr>
          <p:nvPr>
            <p:ph type="title"/>
          </p:nvPr>
        </p:nvSpPr>
        <p:spPr/>
        <p:txBody>
          <a:bodyPr>
            <a:normAutofit fontScale="90000"/>
          </a:bodyPr>
          <a:lstStyle/>
          <a:p>
            <a:r>
              <a:rPr lang="lt-LT" b="1" dirty="0" smtClean="0"/>
              <a:t/>
            </a:r>
            <a:br>
              <a:rPr lang="lt-LT" b="1" dirty="0" smtClean="0"/>
            </a:br>
            <a:r>
              <a:rPr lang="lt-LT" b="1" dirty="0"/>
              <a:t/>
            </a:r>
            <a:br>
              <a:rPr lang="lt-LT" b="1" dirty="0"/>
            </a:br>
            <a:r>
              <a:rPr lang="lt-LT" b="1" dirty="0" err="1" smtClean="0">
                <a:solidFill>
                  <a:srgbClr val="35776A"/>
                </a:solidFill>
                <a:effectLst>
                  <a:outerShdw blurRad="38100" dist="38100" dir="2700000" algn="tl">
                    <a:srgbClr val="000000">
                      <a:alpha val="43137"/>
                    </a:srgbClr>
                  </a:outerShdw>
                </a:effectLst>
              </a:rPr>
              <a:t>Angela</a:t>
            </a:r>
            <a:r>
              <a:rPr lang="lt-LT" b="1" dirty="0" smtClean="0">
                <a:solidFill>
                  <a:srgbClr val="35776A"/>
                </a:solidFill>
                <a:effectLst>
                  <a:outerShdw blurRad="38100" dist="38100" dir="2700000" algn="tl">
                    <a:srgbClr val="000000">
                      <a:alpha val="43137"/>
                    </a:srgbClr>
                  </a:outerShdw>
                </a:effectLst>
              </a:rPr>
              <a:t> </a:t>
            </a:r>
            <a:r>
              <a:rPr lang="lt-LT" b="1" dirty="0" err="1" smtClean="0">
                <a:solidFill>
                  <a:srgbClr val="35776A"/>
                </a:solidFill>
                <a:effectLst>
                  <a:outerShdw blurRad="38100" dist="38100" dir="2700000" algn="tl">
                    <a:srgbClr val="000000">
                      <a:alpha val="43137"/>
                    </a:srgbClr>
                  </a:outerShdw>
                </a:effectLst>
              </a:rPr>
              <a:t>Wenzel</a:t>
            </a:r>
            <a:r>
              <a:rPr lang="lt-LT" b="1" dirty="0" smtClean="0">
                <a:solidFill>
                  <a:srgbClr val="35776A"/>
                </a:solidFill>
                <a:effectLst>
                  <a:outerShdw blurRad="38100" dist="38100" dir="2700000" algn="tl">
                    <a:srgbClr val="000000">
                      <a:alpha val="43137"/>
                    </a:srgbClr>
                  </a:outerShdw>
                </a:effectLst>
              </a:rPr>
              <a:t/>
            </a:r>
            <a:br>
              <a:rPr lang="lt-LT" b="1" dirty="0" smtClean="0">
                <a:solidFill>
                  <a:srgbClr val="35776A"/>
                </a:solidFill>
                <a:effectLst>
                  <a:outerShdw blurRad="38100" dist="38100" dir="2700000" algn="tl">
                    <a:srgbClr val="000000">
                      <a:alpha val="43137"/>
                    </a:srgbClr>
                  </a:outerShdw>
                </a:effectLst>
              </a:rPr>
            </a:br>
            <a:r>
              <a:rPr lang="lt-LT" b="1" dirty="0" smtClean="0">
                <a:solidFill>
                  <a:srgbClr val="35776A"/>
                </a:solidFill>
                <a:effectLst>
                  <a:outerShdw blurRad="38100" dist="38100" dir="2700000" algn="tl">
                    <a:srgbClr val="000000">
                      <a:alpha val="43137"/>
                    </a:srgbClr>
                  </a:outerShdw>
                </a:effectLst>
              </a:rPr>
              <a:t>„</a:t>
            </a:r>
            <a:r>
              <a:rPr lang="lt-LT" b="1" dirty="0">
                <a:solidFill>
                  <a:srgbClr val="35776A"/>
                </a:solidFill>
                <a:effectLst>
                  <a:outerShdw blurRad="38100" dist="38100" dir="2700000" algn="tl">
                    <a:srgbClr val="000000">
                      <a:alpha val="43137"/>
                    </a:srgbClr>
                  </a:outerShdw>
                </a:effectLst>
              </a:rPr>
              <a:t>13 </a:t>
            </a:r>
            <a:r>
              <a:rPr lang="lt-LT" b="1" dirty="0" err="1">
                <a:solidFill>
                  <a:srgbClr val="35776A"/>
                </a:solidFill>
                <a:effectLst>
                  <a:outerShdw blurRad="38100" dist="38100" dir="2700000" algn="tl">
                    <a:srgbClr val="000000">
                      <a:alpha val="43137"/>
                    </a:srgbClr>
                  </a:outerShdw>
                </a:effectLst>
              </a:rPr>
              <a:t>paveiklsų</a:t>
            </a:r>
            <a:r>
              <a:rPr lang="lt-LT" b="1" dirty="0">
                <a:solidFill>
                  <a:srgbClr val="35776A"/>
                </a:solidFill>
                <a:effectLst>
                  <a:outerShdw blurRad="38100" dist="38100" dir="2700000" algn="tl">
                    <a:srgbClr val="000000">
                      <a:alpha val="43137"/>
                    </a:srgbClr>
                  </a:outerShdw>
                </a:effectLst>
              </a:rPr>
              <a:t>, kuriuos dera žinoti“ </a:t>
            </a:r>
            <a:r>
              <a:rPr lang="lt-LT" b="1" dirty="0" smtClean="0">
                <a:solidFill>
                  <a:srgbClr val="35776A"/>
                </a:solidFill>
                <a:effectLst>
                  <a:outerShdw blurRad="38100" dist="38100" dir="2700000" algn="tl">
                    <a:srgbClr val="000000">
                      <a:alpha val="43137"/>
                    </a:srgbClr>
                  </a:outerShdw>
                </a:effectLst>
              </a:rPr>
              <a:t/>
            </a:r>
            <a:br>
              <a:rPr lang="lt-LT" b="1" dirty="0" smtClean="0">
                <a:solidFill>
                  <a:srgbClr val="35776A"/>
                </a:solidFill>
                <a:effectLst>
                  <a:outerShdw blurRad="38100" dist="38100" dir="2700000" algn="tl">
                    <a:srgbClr val="000000">
                      <a:alpha val="43137"/>
                    </a:srgbClr>
                  </a:outerShdw>
                </a:effectLst>
              </a:rPr>
            </a:br>
            <a:r>
              <a:rPr lang="lt-LT" dirty="0">
                <a:solidFill>
                  <a:srgbClr val="35776A"/>
                </a:solidFill>
                <a:effectLst>
                  <a:outerShdw blurRad="38100" dist="38100" dir="2700000" algn="tl">
                    <a:srgbClr val="000000">
                      <a:alpha val="43137"/>
                    </a:srgbClr>
                  </a:outerShdw>
                </a:effectLst>
              </a:rPr>
              <a:t/>
            </a:r>
            <a:br>
              <a:rPr lang="lt-LT" dirty="0">
                <a:solidFill>
                  <a:srgbClr val="35776A"/>
                </a:solidFill>
                <a:effectLst>
                  <a:outerShdw blurRad="38100" dist="38100" dir="2700000" algn="tl">
                    <a:srgbClr val="000000">
                      <a:alpha val="43137"/>
                    </a:srgbClr>
                  </a:outerShdw>
                </a:effectLst>
              </a:rPr>
            </a:br>
            <a:endParaRPr lang="lt-LT" dirty="0">
              <a:solidFill>
                <a:srgbClr val="35776A"/>
              </a:solidFill>
              <a:effectLst>
                <a:outerShdw blurRad="38100" dist="38100" dir="2700000" algn="tl">
                  <a:srgbClr val="000000">
                    <a:alpha val="43137"/>
                  </a:srgbClr>
                </a:outerShdw>
              </a:effectLst>
            </a:endParaRPr>
          </a:p>
        </p:txBody>
      </p:sp>
      <p:sp>
        <p:nvSpPr>
          <p:cNvPr id="4" name="Turinio vietos rezervavimo ženklas 3"/>
          <p:cNvSpPr>
            <a:spLocks noGrp="1"/>
          </p:cNvSpPr>
          <p:nvPr>
            <p:ph sz="half" idx="2"/>
          </p:nvPr>
        </p:nvSpPr>
        <p:spPr>
          <a:xfrm>
            <a:off x="4510345" y="1844824"/>
            <a:ext cx="4186808" cy="4637112"/>
          </a:xfrm>
        </p:spPr>
        <p:txBody>
          <a:bodyPr>
            <a:normAutofit fontScale="62500" lnSpcReduction="20000"/>
          </a:bodyPr>
          <a:lstStyle/>
          <a:p>
            <a:pPr marL="0" indent="0" algn="just">
              <a:buNone/>
            </a:pPr>
            <a:r>
              <a:rPr lang="lt-LT" sz="3300" dirty="0" smtClean="0"/>
              <a:t>Knygoje informacija </a:t>
            </a:r>
            <a:r>
              <a:rPr lang="lt-LT" sz="3300" dirty="0"/>
              <a:t>sudėliota paveikiai, </a:t>
            </a:r>
            <a:r>
              <a:rPr lang="lt-LT" sz="3300" dirty="0" smtClean="0"/>
              <a:t>ji informatyvi </a:t>
            </a:r>
            <a:r>
              <a:rPr lang="lt-LT" sz="3300" dirty="0"/>
              <a:t>ir </a:t>
            </a:r>
            <a:r>
              <a:rPr lang="lt-LT" sz="3300" dirty="0" smtClean="0"/>
              <a:t>patraukli, šiuolaikiška</a:t>
            </a:r>
            <a:r>
              <a:rPr lang="lt-LT" sz="3300" dirty="0"/>
              <a:t>, paprasta, bet ne prasta. Taip pat ir ugdanti – knygoje rasite aibę klausimų, pasiūlymų pabandyti patiems iššifruoti vieną ar kitą paveikslo detalę (knygos gale yra pateikti ir atsakymai), nuorodų į </a:t>
            </a:r>
            <a:r>
              <a:rPr lang="lt-LT" sz="3300" dirty="0" smtClean="0"/>
              <a:t>internetą </a:t>
            </a:r>
            <a:r>
              <a:rPr lang="lt-LT" sz="3300" dirty="0"/>
              <a:t>ar kitas knygas. Ji puikiai moko pažinti laiką, temą, kelia klausimus, paprastais žodžiais pasakoja 13 žymių paveikslų (nuo 1434 iki 1950 m.) istoriją ir nejuntamai moko apie paveikslą pasakyti kažką daugiau nei tik „man gražu“ arba „patiko/ nepatiko“.</a:t>
            </a:r>
          </a:p>
          <a:p>
            <a:pPr algn="just"/>
            <a:endParaRPr lang="lt-LT" dirty="0"/>
          </a:p>
        </p:txBody>
      </p:sp>
      <p:pic>
        <p:nvPicPr>
          <p:cNvPr id="6" name="Turinio vietos rezervavimo ženklas 5"/>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55850" y="1720056"/>
            <a:ext cx="3844687" cy="4517256"/>
          </a:xfrm>
        </p:spPr>
      </p:pic>
    </p:spTree>
    <p:extLst>
      <p:ext uri="{BB962C8B-B14F-4D97-AF65-F5344CB8AC3E}">
        <p14:creationId xmlns:p14="http://schemas.microsoft.com/office/powerpoint/2010/main" val="4957344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pattFill prst="pct5">
          <a:fgClr>
            <a:srgbClr val="9A9D2F"/>
          </a:fgClr>
          <a:bgClr>
            <a:schemeClr val="bg1"/>
          </a:bgClr>
        </a:pattFill>
        <a:effectLst/>
      </p:bgPr>
    </p:bg>
    <p:spTree>
      <p:nvGrpSpPr>
        <p:cNvPr id="1" name=""/>
        <p:cNvGrpSpPr/>
        <p:nvPr/>
      </p:nvGrpSpPr>
      <p:grpSpPr>
        <a:xfrm>
          <a:off x="0" y="0"/>
          <a:ext cx="0" cy="0"/>
          <a:chOff x="0" y="0"/>
          <a:chExt cx="0" cy="0"/>
        </a:xfrm>
      </p:grpSpPr>
      <p:sp>
        <p:nvSpPr>
          <p:cNvPr id="2" name="Antraštė 1"/>
          <p:cNvSpPr>
            <a:spLocks noGrp="1"/>
          </p:cNvSpPr>
          <p:nvPr>
            <p:ph type="title"/>
          </p:nvPr>
        </p:nvSpPr>
        <p:spPr>
          <a:xfrm>
            <a:off x="467544" y="111770"/>
            <a:ext cx="8219256" cy="1301006"/>
          </a:xfrm>
        </p:spPr>
        <p:txBody>
          <a:bodyPr>
            <a:normAutofit fontScale="90000"/>
          </a:bodyPr>
          <a:lstStyle/>
          <a:p>
            <a:r>
              <a:rPr lang="lt-LT" b="1" dirty="0" smtClean="0"/>
              <a:t/>
            </a:r>
            <a:br>
              <a:rPr lang="lt-LT" b="1" dirty="0" smtClean="0"/>
            </a:br>
            <a:r>
              <a:rPr lang="lt-LT" b="1" dirty="0" err="1" smtClean="0">
                <a:solidFill>
                  <a:srgbClr val="9A9D2F"/>
                </a:solidFill>
                <a:effectLst>
                  <a:outerShdw blurRad="38100" dist="38100" dir="2700000" algn="tl">
                    <a:srgbClr val="000000">
                      <a:alpha val="43137"/>
                    </a:srgbClr>
                  </a:outerShdw>
                </a:effectLst>
              </a:rPr>
              <a:t>Florian</a:t>
            </a:r>
            <a:r>
              <a:rPr lang="lt-LT" b="1" dirty="0" smtClean="0">
                <a:solidFill>
                  <a:srgbClr val="9A9D2F"/>
                </a:solidFill>
                <a:effectLst>
                  <a:outerShdw blurRad="38100" dist="38100" dir="2700000" algn="tl">
                    <a:srgbClr val="000000">
                      <a:alpha val="43137"/>
                    </a:srgbClr>
                  </a:outerShdw>
                </a:effectLst>
              </a:rPr>
              <a:t>  </a:t>
            </a:r>
            <a:r>
              <a:rPr lang="lt-LT" b="1" dirty="0" err="1">
                <a:solidFill>
                  <a:srgbClr val="9A9D2F"/>
                </a:solidFill>
                <a:effectLst>
                  <a:outerShdw blurRad="38100" dist="38100" dir="2700000" algn="tl">
                    <a:srgbClr val="000000">
                      <a:alpha val="43137"/>
                    </a:srgbClr>
                  </a:outerShdw>
                </a:effectLst>
              </a:rPr>
              <a:t>Hein</a:t>
            </a:r>
            <a:r>
              <a:rPr lang="lt-LT" b="1" dirty="0">
                <a:solidFill>
                  <a:srgbClr val="9A9D2F"/>
                </a:solidFill>
                <a:effectLst>
                  <a:outerShdw blurRad="38100" dist="38100" dir="2700000" algn="tl">
                    <a:srgbClr val="000000">
                      <a:alpha val="43137"/>
                    </a:srgbClr>
                  </a:outerShdw>
                </a:effectLst>
              </a:rPr>
              <a:t> </a:t>
            </a:r>
            <a:r>
              <a:rPr lang="lt-LT" b="1" dirty="0" smtClean="0">
                <a:solidFill>
                  <a:srgbClr val="9A9D2F"/>
                </a:solidFill>
                <a:effectLst>
                  <a:outerShdw blurRad="38100" dist="38100" dir="2700000" algn="tl">
                    <a:srgbClr val="000000">
                      <a:alpha val="43137"/>
                    </a:srgbClr>
                  </a:outerShdw>
                </a:effectLst>
              </a:rPr>
              <a:t>„</a:t>
            </a:r>
            <a:r>
              <a:rPr lang="lt-LT" b="1" dirty="0">
                <a:solidFill>
                  <a:srgbClr val="9A9D2F"/>
                </a:solidFill>
                <a:effectLst>
                  <a:outerShdw blurRad="38100" dist="38100" dir="2700000" algn="tl">
                    <a:srgbClr val="000000">
                      <a:alpha val="43137"/>
                    </a:srgbClr>
                  </a:outerShdw>
                </a:effectLst>
              </a:rPr>
              <a:t>13 didžiųjų meno išradimų, kuriuos dera </a:t>
            </a:r>
            <a:r>
              <a:rPr lang="lt-LT" b="1" dirty="0" smtClean="0">
                <a:solidFill>
                  <a:srgbClr val="9A9D2F"/>
                </a:solidFill>
                <a:effectLst>
                  <a:outerShdw blurRad="38100" dist="38100" dir="2700000" algn="tl">
                    <a:srgbClr val="000000">
                      <a:alpha val="43137"/>
                    </a:srgbClr>
                  </a:outerShdw>
                </a:effectLst>
              </a:rPr>
              <a:t>žinoti“</a:t>
            </a:r>
            <a:r>
              <a:rPr lang="lt-LT" dirty="0">
                <a:solidFill>
                  <a:srgbClr val="9A9D2F"/>
                </a:solidFill>
                <a:effectLst>
                  <a:outerShdw blurRad="38100" dist="38100" dir="2700000" algn="tl">
                    <a:srgbClr val="000000">
                      <a:alpha val="43137"/>
                    </a:srgbClr>
                  </a:outerShdw>
                </a:effectLst>
              </a:rPr>
              <a:t/>
            </a:r>
            <a:br>
              <a:rPr lang="lt-LT" dirty="0">
                <a:solidFill>
                  <a:srgbClr val="9A9D2F"/>
                </a:solidFill>
                <a:effectLst>
                  <a:outerShdw blurRad="38100" dist="38100" dir="2700000" algn="tl">
                    <a:srgbClr val="000000">
                      <a:alpha val="43137"/>
                    </a:srgbClr>
                  </a:outerShdw>
                </a:effectLst>
              </a:rPr>
            </a:br>
            <a:endParaRPr lang="lt-LT" dirty="0">
              <a:solidFill>
                <a:srgbClr val="9A9D2F"/>
              </a:solidFill>
              <a:effectLst>
                <a:outerShdw blurRad="38100" dist="38100" dir="2700000" algn="tl">
                  <a:srgbClr val="000000">
                    <a:alpha val="43137"/>
                  </a:srgbClr>
                </a:outerShdw>
              </a:effectLst>
            </a:endParaRPr>
          </a:p>
        </p:txBody>
      </p:sp>
      <p:sp>
        <p:nvSpPr>
          <p:cNvPr id="4" name="Turinio vietos rezervavimo ženklas 3"/>
          <p:cNvSpPr>
            <a:spLocks noGrp="1"/>
          </p:cNvSpPr>
          <p:nvPr>
            <p:ph sz="half" idx="2"/>
          </p:nvPr>
        </p:nvSpPr>
        <p:spPr>
          <a:xfrm>
            <a:off x="4337947" y="1628800"/>
            <a:ext cx="4330824" cy="4968552"/>
          </a:xfrm>
        </p:spPr>
        <p:txBody>
          <a:bodyPr>
            <a:normAutofit fontScale="77500" lnSpcReduction="20000"/>
          </a:bodyPr>
          <a:lstStyle/>
          <a:p>
            <a:pPr marL="0" indent="0" algn="just">
              <a:buNone/>
            </a:pPr>
            <a:r>
              <a:rPr lang="lt-LT" dirty="0"/>
              <a:t>Ar žinote, koks išradimas Klodui </a:t>
            </a:r>
            <a:r>
              <a:rPr lang="lt-LT" dirty="0" err="1"/>
              <a:t>Monė</a:t>
            </a:r>
            <a:r>
              <a:rPr lang="lt-LT" dirty="0"/>
              <a:t> ir impresionistams padėjo tapyti gamtoje? Apie ką buvo pirmieji komiksai? Kada pirmą kartą nutapytas autoportretas? Kas įamžinta pirmosiose nuotraukose? Kaip kasdieniai daiktai tampa meno kūriniu? Šie ir kiti įdomūs, smagūs, o tuo pačiu ir kultūrinį akiratį plečiantys klausimai atsakomi knygelėje, papildytoje žodynėliu ir chronologinėmis laiko juostomis. „13 didžiųjų meno išradimų, kuriuos dera žinoti“ – gausiai iliustruota mokomoji knyga, skirta smalsiems vaikams nuo 8 metų.</a:t>
            </a:r>
          </a:p>
          <a:p>
            <a:pPr algn="just"/>
            <a:endParaRPr lang="lt-LT" dirty="0"/>
          </a:p>
        </p:txBody>
      </p:sp>
      <p:pic>
        <p:nvPicPr>
          <p:cNvPr id="6" name="Turinio vietos rezervavimo ženklas 5"/>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95536" y="1700808"/>
            <a:ext cx="3695700" cy="4286250"/>
          </a:xfrm>
        </p:spPr>
      </p:pic>
    </p:spTree>
    <p:extLst>
      <p:ext uri="{BB962C8B-B14F-4D97-AF65-F5344CB8AC3E}">
        <p14:creationId xmlns:p14="http://schemas.microsoft.com/office/powerpoint/2010/main" val="9466192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pattFill prst="pct5">
          <a:fgClr>
            <a:srgbClr val="FFC000"/>
          </a:fgClr>
          <a:bgClr>
            <a:schemeClr val="bg1"/>
          </a:bgClr>
        </a:pattFill>
        <a:effectLst/>
      </p:bgPr>
    </p:bg>
    <p:spTree>
      <p:nvGrpSpPr>
        <p:cNvPr id="1" name=""/>
        <p:cNvGrpSpPr/>
        <p:nvPr/>
      </p:nvGrpSpPr>
      <p:grpSpPr>
        <a:xfrm>
          <a:off x="0" y="0"/>
          <a:ext cx="0" cy="0"/>
          <a:chOff x="0" y="0"/>
          <a:chExt cx="0" cy="0"/>
        </a:xfrm>
      </p:grpSpPr>
      <p:sp>
        <p:nvSpPr>
          <p:cNvPr id="2" name="Antraštė 1"/>
          <p:cNvSpPr>
            <a:spLocks noGrp="1"/>
          </p:cNvSpPr>
          <p:nvPr>
            <p:ph type="title"/>
          </p:nvPr>
        </p:nvSpPr>
        <p:spPr>
          <a:xfrm>
            <a:off x="467544" y="0"/>
            <a:ext cx="8219256" cy="1417638"/>
          </a:xfrm>
        </p:spPr>
        <p:txBody>
          <a:bodyPr>
            <a:normAutofit fontScale="90000"/>
          </a:bodyPr>
          <a:lstStyle/>
          <a:p>
            <a:r>
              <a:rPr lang="lt-LT" b="1" dirty="0" smtClean="0"/>
              <a:t/>
            </a:r>
            <a:br>
              <a:rPr lang="lt-LT" b="1" dirty="0" smtClean="0"/>
            </a:br>
            <a:r>
              <a:rPr lang="lt-LT" b="1" dirty="0"/>
              <a:t/>
            </a:r>
            <a:br>
              <a:rPr lang="lt-LT" b="1" dirty="0"/>
            </a:br>
            <a:r>
              <a:rPr lang="lt-LT" b="1" dirty="0" err="1" smtClean="0">
                <a:solidFill>
                  <a:srgbClr val="FFC000"/>
                </a:solidFill>
                <a:effectLst>
                  <a:outerShdw blurRad="38100" dist="38100" dir="2700000" algn="tl">
                    <a:srgbClr val="000000">
                      <a:alpha val="43137"/>
                    </a:srgbClr>
                  </a:outerShdw>
                </a:effectLst>
              </a:rPr>
              <a:t>Bettina</a:t>
            </a:r>
            <a:r>
              <a:rPr lang="lt-LT" b="1" dirty="0" smtClean="0">
                <a:solidFill>
                  <a:srgbClr val="FFC000"/>
                </a:solidFill>
                <a:effectLst>
                  <a:outerShdw blurRad="38100" dist="38100" dir="2700000" algn="tl">
                    <a:srgbClr val="000000">
                      <a:alpha val="43137"/>
                    </a:srgbClr>
                  </a:outerShdw>
                </a:effectLst>
              </a:rPr>
              <a:t> </a:t>
            </a:r>
            <a:r>
              <a:rPr lang="lt-LT" b="1" dirty="0" err="1" smtClean="0">
                <a:solidFill>
                  <a:srgbClr val="FFC000"/>
                </a:solidFill>
                <a:effectLst>
                  <a:outerShdw blurRad="38100" dist="38100" dir="2700000" algn="tl">
                    <a:srgbClr val="000000">
                      <a:alpha val="43137"/>
                    </a:srgbClr>
                  </a:outerShdw>
                </a:effectLst>
              </a:rPr>
              <a:t>Shumann</a:t>
            </a:r>
            <a:r>
              <a:rPr lang="lt-LT" b="1" dirty="0" smtClean="0">
                <a:solidFill>
                  <a:srgbClr val="FFC000"/>
                </a:solidFill>
                <a:effectLst>
                  <a:outerShdw blurRad="38100" dist="38100" dir="2700000" algn="tl">
                    <a:srgbClr val="000000">
                      <a:alpha val="43137"/>
                    </a:srgbClr>
                  </a:outerShdw>
                </a:effectLst>
              </a:rPr>
              <a:t> „13 menininkių, kurias dera žinoti“ </a:t>
            </a:r>
            <a:r>
              <a:rPr lang="lt-LT" dirty="0" smtClean="0">
                <a:solidFill>
                  <a:srgbClr val="FFC000"/>
                </a:solidFill>
                <a:effectLst>
                  <a:outerShdw blurRad="38100" dist="38100" dir="2700000" algn="tl">
                    <a:srgbClr val="000000">
                      <a:alpha val="43137"/>
                    </a:srgbClr>
                  </a:outerShdw>
                </a:effectLst>
              </a:rPr>
              <a:t/>
            </a:r>
            <a:br>
              <a:rPr lang="lt-LT" dirty="0" smtClean="0">
                <a:solidFill>
                  <a:srgbClr val="FFC000"/>
                </a:solidFill>
                <a:effectLst>
                  <a:outerShdw blurRad="38100" dist="38100" dir="2700000" algn="tl">
                    <a:srgbClr val="000000">
                      <a:alpha val="43137"/>
                    </a:srgbClr>
                  </a:outerShdw>
                </a:effectLst>
              </a:rPr>
            </a:br>
            <a:endParaRPr lang="lt-LT" dirty="0">
              <a:solidFill>
                <a:srgbClr val="FFC000"/>
              </a:solidFill>
              <a:effectLst>
                <a:outerShdw blurRad="38100" dist="38100" dir="2700000" algn="tl">
                  <a:srgbClr val="000000">
                    <a:alpha val="43137"/>
                  </a:srgbClr>
                </a:outerShdw>
              </a:effectLst>
            </a:endParaRPr>
          </a:p>
        </p:txBody>
      </p:sp>
      <p:sp>
        <p:nvSpPr>
          <p:cNvPr id="4" name="Turinio vietos rezervavimo ženklas 3"/>
          <p:cNvSpPr>
            <a:spLocks noGrp="1"/>
          </p:cNvSpPr>
          <p:nvPr>
            <p:ph sz="half" idx="2"/>
          </p:nvPr>
        </p:nvSpPr>
        <p:spPr>
          <a:xfrm>
            <a:off x="4648200" y="1988840"/>
            <a:ext cx="4038600" cy="4781128"/>
          </a:xfrm>
        </p:spPr>
        <p:txBody>
          <a:bodyPr>
            <a:normAutofit fontScale="77500" lnSpcReduction="20000"/>
          </a:bodyPr>
          <a:lstStyle/>
          <a:p>
            <a:pPr marL="0" indent="0" algn="just">
              <a:buNone/>
            </a:pPr>
            <a:r>
              <a:rPr lang="lt-LT" dirty="0" smtClean="0"/>
              <a:t>Ši </a:t>
            </a:r>
            <a:r>
              <a:rPr lang="lt-LT" dirty="0"/>
              <a:t>knyga skirta vaikams nuo 8 metų ir siekia pristatyti 13 didžiųjų menininkių moterų, tarp kurių yra ir žymiosios Hana </a:t>
            </a:r>
            <a:r>
              <a:rPr lang="lt-LT" dirty="0" err="1"/>
              <a:t>Hech</a:t>
            </a:r>
            <a:r>
              <a:rPr lang="lt-LT" dirty="0"/>
              <a:t>, </a:t>
            </a:r>
            <a:r>
              <a:rPr lang="lt-LT" dirty="0" err="1"/>
              <a:t>Liubovė</a:t>
            </a:r>
            <a:r>
              <a:rPr lang="lt-LT" dirty="0"/>
              <a:t> </a:t>
            </a:r>
            <a:r>
              <a:rPr lang="lt-LT" dirty="0" err="1"/>
              <a:t>Popova</a:t>
            </a:r>
            <a:r>
              <a:rPr lang="lt-LT" dirty="0"/>
              <a:t>, </a:t>
            </a:r>
            <a:r>
              <a:rPr lang="lt-LT" dirty="0" err="1"/>
              <a:t>Frida</a:t>
            </a:r>
            <a:r>
              <a:rPr lang="lt-LT" dirty="0"/>
              <a:t> </a:t>
            </a:r>
            <a:r>
              <a:rPr lang="lt-LT" dirty="0" err="1"/>
              <a:t>Kalo</a:t>
            </a:r>
            <a:r>
              <a:rPr lang="lt-LT" dirty="0"/>
              <a:t>, Luiza Buržua ir kt. Skaitytojas ne tik susipažins su garsiausiais menininkių darbais, bet ir sužinos, kada ir kur šios moterys gyveno, apie ką svajojo ir kaip joms pavyko įsitraukti į meno pasaulį. Ši gausiai iliustruota knygelė papildyta laiko juosta, žodynėliu ir klausimais, kurie padės įtvirtinti įgytas žinias, o gal net paskatins kurti?</a:t>
            </a:r>
          </a:p>
          <a:p>
            <a:pPr algn="just"/>
            <a:endParaRPr lang="lt-LT" dirty="0"/>
          </a:p>
        </p:txBody>
      </p:sp>
      <p:pic>
        <p:nvPicPr>
          <p:cNvPr id="6" name="Turinio vietos rezervavimo ženklas 5"/>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67544" y="1988840"/>
            <a:ext cx="3705225" cy="4286250"/>
          </a:xfrm>
        </p:spPr>
      </p:pic>
    </p:spTree>
    <p:extLst>
      <p:ext uri="{BB962C8B-B14F-4D97-AF65-F5344CB8AC3E}">
        <p14:creationId xmlns:p14="http://schemas.microsoft.com/office/powerpoint/2010/main" val="8977382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Antraštė 1"/>
          <p:cNvSpPr>
            <a:spLocks noGrp="1"/>
          </p:cNvSpPr>
          <p:nvPr>
            <p:ph type="title"/>
          </p:nvPr>
        </p:nvSpPr>
        <p:spPr>
          <a:xfrm>
            <a:off x="395536" y="0"/>
            <a:ext cx="8291264" cy="1417638"/>
          </a:xfrm>
        </p:spPr>
        <p:txBody>
          <a:bodyPr>
            <a:normAutofit fontScale="90000"/>
          </a:bodyPr>
          <a:lstStyle/>
          <a:p>
            <a:r>
              <a:rPr lang="lt-LT" b="1" dirty="0" smtClean="0"/>
              <a:t/>
            </a:r>
            <a:br>
              <a:rPr lang="lt-LT" b="1" dirty="0" smtClean="0"/>
            </a:br>
            <a:r>
              <a:rPr lang="lt-LT" b="1" dirty="0" err="1" smtClean="0">
                <a:solidFill>
                  <a:srgbClr val="0070C0"/>
                </a:solidFill>
                <a:effectLst>
                  <a:outerShdw blurRad="38100" dist="38100" dir="2700000" algn="tl">
                    <a:srgbClr val="000000">
                      <a:alpha val="43137"/>
                    </a:srgbClr>
                  </a:outerShdw>
                </a:effectLst>
              </a:rPr>
              <a:t>Brad</a:t>
            </a:r>
            <a:r>
              <a:rPr lang="lt-LT" b="1" dirty="0" smtClean="0">
                <a:solidFill>
                  <a:srgbClr val="0070C0"/>
                </a:solidFill>
                <a:effectLst>
                  <a:outerShdw blurRad="38100" dist="38100" dir="2700000" algn="tl">
                    <a:srgbClr val="000000">
                      <a:alpha val="43137"/>
                    </a:srgbClr>
                  </a:outerShdw>
                </a:effectLst>
              </a:rPr>
              <a:t> </a:t>
            </a:r>
            <a:r>
              <a:rPr lang="lt-LT" b="1" dirty="0" err="1">
                <a:solidFill>
                  <a:srgbClr val="0070C0"/>
                </a:solidFill>
                <a:effectLst>
                  <a:outerShdw blurRad="38100" dist="38100" dir="2700000" algn="tl">
                    <a:srgbClr val="000000">
                      <a:alpha val="43137"/>
                    </a:srgbClr>
                  </a:outerShdw>
                </a:effectLst>
              </a:rPr>
              <a:t>Finger</a:t>
            </a:r>
            <a:r>
              <a:rPr lang="lt-LT" b="1" dirty="0">
                <a:solidFill>
                  <a:srgbClr val="0070C0"/>
                </a:solidFill>
                <a:effectLst>
                  <a:outerShdw blurRad="38100" dist="38100" dir="2700000" algn="tl">
                    <a:srgbClr val="000000">
                      <a:alpha val="43137"/>
                    </a:srgbClr>
                  </a:outerShdw>
                </a:effectLst>
              </a:rPr>
              <a:t> </a:t>
            </a:r>
            <a:r>
              <a:rPr lang="lt-LT" b="1" dirty="0" smtClean="0">
                <a:solidFill>
                  <a:srgbClr val="0070C0"/>
                </a:solidFill>
                <a:effectLst>
                  <a:outerShdw blurRad="38100" dist="38100" dir="2700000" algn="tl">
                    <a:srgbClr val="000000">
                      <a:alpha val="43137"/>
                    </a:srgbClr>
                  </a:outerShdw>
                </a:effectLst>
              </a:rPr>
              <a:t>  </a:t>
            </a:r>
            <a:r>
              <a:rPr lang="lt-LT" b="1" dirty="0">
                <a:solidFill>
                  <a:srgbClr val="0070C0"/>
                </a:solidFill>
                <a:effectLst>
                  <a:outerShdw blurRad="38100" dist="38100" dir="2700000" algn="tl">
                    <a:srgbClr val="000000">
                      <a:alpha val="43137"/>
                    </a:srgbClr>
                  </a:outerShdw>
                </a:effectLst>
              </a:rPr>
              <a:t>„13 modernių dailininkų, kuriuos dera žinoti“ </a:t>
            </a:r>
            <a:r>
              <a:rPr lang="lt-LT" dirty="0"/>
              <a:t/>
            </a:r>
            <a:br>
              <a:rPr lang="lt-LT" dirty="0"/>
            </a:br>
            <a:endParaRPr lang="lt-LT" dirty="0"/>
          </a:p>
        </p:txBody>
      </p:sp>
      <p:sp>
        <p:nvSpPr>
          <p:cNvPr id="4" name="Turinio vietos rezervavimo ženklas 3"/>
          <p:cNvSpPr>
            <a:spLocks noGrp="1"/>
          </p:cNvSpPr>
          <p:nvPr>
            <p:ph sz="half" idx="2"/>
          </p:nvPr>
        </p:nvSpPr>
        <p:spPr>
          <a:xfrm>
            <a:off x="4499992" y="1844824"/>
            <a:ext cx="4038600" cy="4525963"/>
          </a:xfrm>
        </p:spPr>
        <p:txBody>
          <a:bodyPr>
            <a:normAutofit fontScale="77500" lnSpcReduction="20000"/>
          </a:bodyPr>
          <a:lstStyle/>
          <a:p>
            <a:pPr marL="0" indent="0" algn="just">
              <a:buNone/>
            </a:pPr>
            <a:r>
              <a:rPr lang="lt-LT" dirty="0"/>
              <a:t>Knygelė pristato svarbiausius modernius dailininkus bei jų kūrinius, kurie praplėtė meno sąvoką ir  į daiktus bei žmones pažvelgė naujai. Šie menininkai savo darbams naudojo neįprastas technikas, medžiagas, o kai kurie net išrado naujas meno rūšis. Gausiai iliustruota knygelė, papildyta menininkų biografijomis, žodynėliu bei laiko juosta, yra puikus įvadas į moderniojo meno istoriją kiekvienam smalsiam skaitytojui.</a:t>
            </a:r>
          </a:p>
          <a:p>
            <a:pPr marL="0" indent="0" algn="just">
              <a:buNone/>
            </a:pPr>
            <a:endParaRPr lang="lt-LT" dirty="0"/>
          </a:p>
        </p:txBody>
      </p:sp>
      <p:pic>
        <p:nvPicPr>
          <p:cNvPr id="6" name="Turinio vietos rezervavimo ženklas 5"/>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23528" y="1700808"/>
            <a:ext cx="3830229" cy="4248472"/>
          </a:xfrm>
        </p:spPr>
      </p:pic>
    </p:spTree>
    <p:extLst>
      <p:ext uri="{BB962C8B-B14F-4D97-AF65-F5344CB8AC3E}">
        <p14:creationId xmlns:p14="http://schemas.microsoft.com/office/powerpoint/2010/main" val="12744471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Antraštė 1"/>
          <p:cNvSpPr>
            <a:spLocks noGrp="1"/>
          </p:cNvSpPr>
          <p:nvPr>
            <p:ph type="title"/>
          </p:nvPr>
        </p:nvSpPr>
        <p:spPr>
          <a:xfrm>
            <a:off x="395536" y="44624"/>
            <a:ext cx="8291264" cy="1373014"/>
          </a:xfrm>
        </p:spPr>
        <p:txBody>
          <a:bodyPr>
            <a:normAutofit fontScale="90000"/>
          </a:bodyPr>
          <a:lstStyle/>
          <a:p>
            <a:r>
              <a:rPr lang="lt-LT" b="1" dirty="0" smtClean="0"/>
              <a:t/>
            </a:r>
            <a:br>
              <a:rPr lang="lt-LT" b="1" dirty="0" smtClean="0"/>
            </a:br>
            <a:r>
              <a:rPr lang="lt-LT" b="1" dirty="0" smtClean="0">
                <a:solidFill>
                  <a:srgbClr val="07770A"/>
                </a:solidFill>
                <a:effectLst>
                  <a:outerShdw blurRad="38100" dist="38100" dir="2700000" algn="tl">
                    <a:srgbClr val="000000">
                      <a:alpha val="43137"/>
                    </a:srgbClr>
                  </a:outerShdw>
                </a:effectLst>
              </a:rPr>
              <a:t>Aleksandra </a:t>
            </a:r>
            <a:r>
              <a:rPr lang="lt-LT" b="1" dirty="0" err="1" smtClean="0">
                <a:solidFill>
                  <a:srgbClr val="07770A"/>
                </a:solidFill>
                <a:effectLst>
                  <a:outerShdw blurRad="38100" dist="38100" dir="2700000" algn="tl">
                    <a:srgbClr val="000000">
                      <a:alpha val="43137"/>
                    </a:srgbClr>
                  </a:outerShdw>
                </a:effectLst>
              </a:rPr>
              <a:t>Mizielinska</a:t>
            </a:r>
            <a:r>
              <a:rPr lang="lt-LT" b="1" dirty="0" smtClean="0">
                <a:solidFill>
                  <a:srgbClr val="07770A"/>
                </a:solidFill>
                <a:effectLst>
                  <a:outerShdw blurRad="38100" dist="38100" dir="2700000" algn="tl">
                    <a:srgbClr val="000000">
                      <a:alpha val="43137"/>
                    </a:srgbClr>
                  </a:outerShdw>
                </a:effectLst>
              </a:rPr>
              <a:t>  </a:t>
            </a:r>
            <a:r>
              <a:rPr lang="lt-LT" b="1" dirty="0">
                <a:solidFill>
                  <a:srgbClr val="07770A"/>
                </a:solidFill>
                <a:effectLst>
                  <a:outerShdw blurRad="38100" dist="38100" dir="2700000" algn="tl">
                    <a:srgbClr val="000000">
                      <a:alpha val="43137"/>
                    </a:srgbClr>
                  </a:outerShdw>
                </a:effectLst>
              </a:rPr>
              <a:t>„D.I.Z.A.I.N.A.S“ </a:t>
            </a:r>
            <a:r>
              <a:rPr lang="lt-LT" dirty="0">
                <a:solidFill>
                  <a:srgbClr val="07770A"/>
                </a:solidFill>
                <a:effectLst>
                  <a:outerShdw blurRad="38100" dist="38100" dir="2700000" algn="tl">
                    <a:srgbClr val="000000">
                      <a:alpha val="43137"/>
                    </a:srgbClr>
                  </a:outerShdw>
                </a:effectLst>
              </a:rPr>
              <a:t/>
            </a:r>
            <a:br>
              <a:rPr lang="lt-LT" dirty="0">
                <a:solidFill>
                  <a:srgbClr val="07770A"/>
                </a:solidFill>
                <a:effectLst>
                  <a:outerShdw blurRad="38100" dist="38100" dir="2700000" algn="tl">
                    <a:srgbClr val="000000">
                      <a:alpha val="43137"/>
                    </a:srgbClr>
                  </a:outerShdw>
                </a:effectLst>
              </a:rPr>
            </a:br>
            <a:endParaRPr lang="lt-LT" dirty="0">
              <a:solidFill>
                <a:srgbClr val="07770A"/>
              </a:solidFill>
              <a:effectLst>
                <a:outerShdw blurRad="38100" dist="38100" dir="2700000" algn="tl">
                  <a:srgbClr val="000000">
                    <a:alpha val="43137"/>
                  </a:srgbClr>
                </a:outerShdw>
              </a:effectLst>
            </a:endParaRPr>
          </a:p>
        </p:txBody>
      </p:sp>
      <p:sp>
        <p:nvSpPr>
          <p:cNvPr id="4" name="Turinio vietos rezervavimo ženklas 3"/>
          <p:cNvSpPr>
            <a:spLocks noGrp="1"/>
          </p:cNvSpPr>
          <p:nvPr>
            <p:ph sz="half" idx="2"/>
          </p:nvPr>
        </p:nvSpPr>
        <p:spPr>
          <a:xfrm>
            <a:off x="4106897" y="1556792"/>
            <a:ext cx="4559760" cy="5400600"/>
          </a:xfrm>
        </p:spPr>
        <p:txBody>
          <a:bodyPr>
            <a:noAutofit/>
          </a:bodyPr>
          <a:lstStyle/>
          <a:p>
            <a:pPr marL="0" indent="0" algn="just">
              <a:buNone/>
            </a:pPr>
            <a:r>
              <a:rPr lang="lt-LT" sz="1800" dirty="0" smtClean="0"/>
              <a:t>Knyga – </a:t>
            </a:r>
            <a:r>
              <a:rPr lang="lt-LT" sz="1800" dirty="0"/>
              <a:t>apie įvairių namų daiktų dizainą</a:t>
            </a:r>
            <a:r>
              <a:rPr lang="lt-LT" sz="1800" dirty="0" smtClean="0"/>
              <a:t>. Knygos </a:t>
            </a:r>
            <a:r>
              <a:rPr lang="lt-LT" sz="1800" dirty="0"/>
              <a:t>pradžioje </a:t>
            </a:r>
            <a:r>
              <a:rPr lang="lt-LT" sz="1800" dirty="0" smtClean="0"/>
              <a:t>rasite </a:t>
            </a:r>
            <a:r>
              <a:rPr lang="lt-LT" sz="1800" dirty="0"/>
              <a:t>išsamų paaiškinimą, kaip viskas čia </a:t>
            </a:r>
            <a:r>
              <a:rPr lang="lt-LT" sz="1800" dirty="0" smtClean="0"/>
              <a:t>pateikta </a:t>
            </a:r>
            <a:r>
              <a:rPr lang="lt-LT" sz="1800" dirty="0"/>
              <a:t>bei kodėl būtent taip. Pritaikyta </a:t>
            </a:r>
            <a:r>
              <a:rPr lang="lt-LT" sz="1800" dirty="0" smtClean="0"/>
              <a:t>piktogramų </a:t>
            </a:r>
            <a:r>
              <a:rPr lang="lt-LT" sz="1800" dirty="0"/>
              <a:t>sistema leidžia su svarbiausiais daikto atsiradimo faktais bei kontekstu </a:t>
            </a:r>
            <a:r>
              <a:rPr lang="lt-LT" sz="1800" dirty="0" smtClean="0"/>
              <a:t>susipažinti </a:t>
            </a:r>
            <a:r>
              <a:rPr lang="lt-LT" sz="1800" dirty="0"/>
              <a:t>greitai, informatyviai ir paprastai. Į</a:t>
            </a:r>
            <a:r>
              <a:rPr lang="lt-LT" sz="1800" dirty="0" smtClean="0"/>
              <a:t>domu </a:t>
            </a:r>
            <a:r>
              <a:rPr lang="lt-LT" sz="1800" dirty="0"/>
              <a:t>sužinoti, kas ir kokiomis aplinkybėmis sukūrė visų kėdžių kėdę ar kėdę ant vienos kojos, taip visame pasaulyje paplitusią rankinę citrinų sulčių spaustuvę, rutulio formos fotelį, </a:t>
            </a:r>
            <a:r>
              <a:rPr lang="lt-LT" sz="1800" dirty="0" err="1"/>
              <a:t>sėdmaišį</a:t>
            </a:r>
            <a:r>
              <a:rPr lang="lt-LT" sz="1800" dirty="0"/>
              <a:t>, kosminę lempą ar kamščiatraukius-personažus, kurie mūsų laikais jau yra tapę įprastais daiktais; kai mes net nesusimąstome, kaip ir dėl ko jie atsirado. Knyga gali paskatinti ir pačius kurti. Tai įdomus ir žavus vadovas po pastarųjų 150 metų daiktų pasaulį.</a:t>
            </a:r>
          </a:p>
        </p:txBody>
      </p:sp>
      <p:pic>
        <p:nvPicPr>
          <p:cNvPr id="6" name="Turinio vietos rezervavimo ženklas 5"/>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51520" y="2132856"/>
            <a:ext cx="3645408" cy="3584448"/>
          </a:xfrm>
        </p:spPr>
      </p:pic>
    </p:spTree>
    <p:extLst>
      <p:ext uri="{BB962C8B-B14F-4D97-AF65-F5344CB8AC3E}">
        <p14:creationId xmlns:p14="http://schemas.microsoft.com/office/powerpoint/2010/main" val="4354293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pattFill prst="pct5">
          <a:fgClr>
            <a:srgbClr val="C40000"/>
          </a:fgClr>
          <a:bgClr>
            <a:schemeClr val="bg1"/>
          </a:bgClr>
        </a:pattFill>
        <a:effectLst/>
      </p:bgPr>
    </p:bg>
    <p:spTree>
      <p:nvGrpSpPr>
        <p:cNvPr id="1" name=""/>
        <p:cNvGrpSpPr/>
        <p:nvPr/>
      </p:nvGrpSpPr>
      <p:grpSpPr>
        <a:xfrm>
          <a:off x="0" y="0"/>
          <a:ext cx="0" cy="0"/>
          <a:chOff x="0" y="0"/>
          <a:chExt cx="0" cy="0"/>
        </a:xfrm>
      </p:grpSpPr>
      <p:sp>
        <p:nvSpPr>
          <p:cNvPr id="2" name="Antraštė 1"/>
          <p:cNvSpPr>
            <a:spLocks noGrp="1"/>
          </p:cNvSpPr>
          <p:nvPr>
            <p:ph type="title"/>
          </p:nvPr>
        </p:nvSpPr>
        <p:spPr/>
        <p:txBody>
          <a:bodyPr>
            <a:normAutofit fontScale="90000"/>
          </a:bodyPr>
          <a:lstStyle/>
          <a:p>
            <a:r>
              <a:rPr lang="lt-LT" b="1" dirty="0" smtClean="0">
                <a:solidFill>
                  <a:srgbClr val="C40000"/>
                </a:solidFill>
                <a:effectLst>
                  <a:outerShdw blurRad="38100" dist="38100" dir="2700000" algn="tl">
                    <a:srgbClr val="000000">
                      <a:alpha val="43137"/>
                    </a:srgbClr>
                  </a:outerShdw>
                </a:effectLst>
              </a:rPr>
              <a:t>Aleksandra </a:t>
            </a:r>
            <a:r>
              <a:rPr lang="lt-LT" b="1" dirty="0" err="1" smtClean="0">
                <a:solidFill>
                  <a:srgbClr val="C40000"/>
                </a:solidFill>
                <a:effectLst>
                  <a:outerShdw blurRad="38100" dist="38100" dir="2700000" algn="tl">
                    <a:srgbClr val="000000">
                      <a:alpha val="43137"/>
                    </a:srgbClr>
                  </a:outerShdw>
                </a:effectLst>
              </a:rPr>
              <a:t>Mizielinska</a:t>
            </a:r>
            <a:r>
              <a:rPr lang="lt-LT" b="1" dirty="0" smtClean="0">
                <a:solidFill>
                  <a:srgbClr val="C40000"/>
                </a:solidFill>
                <a:effectLst>
                  <a:outerShdw blurRad="38100" dist="38100" dir="2700000" algn="tl">
                    <a:srgbClr val="000000">
                      <a:alpha val="43137"/>
                    </a:srgbClr>
                  </a:outerShdw>
                </a:effectLst>
              </a:rPr>
              <a:t> „</a:t>
            </a:r>
            <a:r>
              <a:rPr lang="lt-LT" b="1" dirty="0">
                <a:solidFill>
                  <a:srgbClr val="C40000"/>
                </a:solidFill>
                <a:effectLst>
                  <a:outerShdw blurRad="38100" dist="38100" dir="2700000" algn="tl">
                    <a:srgbClr val="000000">
                      <a:alpha val="43137"/>
                    </a:srgbClr>
                  </a:outerShdw>
                </a:effectLst>
              </a:rPr>
              <a:t>N.A.M.U.K.A.S“ anotacija</a:t>
            </a:r>
            <a:endParaRPr lang="lt-LT" dirty="0">
              <a:solidFill>
                <a:srgbClr val="C40000"/>
              </a:solidFill>
              <a:effectLst>
                <a:outerShdw blurRad="38100" dist="38100" dir="2700000" algn="tl">
                  <a:srgbClr val="000000">
                    <a:alpha val="43137"/>
                  </a:srgbClr>
                </a:outerShdw>
              </a:effectLst>
            </a:endParaRPr>
          </a:p>
        </p:txBody>
      </p:sp>
      <p:sp>
        <p:nvSpPr>
          <p:cNvPr id="4" name="Turinio vietos rezervavimo ženklas 3"/>
          <p:cNvSpPr>
            <a:spLocks noGrp="1"/>
          </p:cNvSpPr>
          <p:nvPr>
            <p:ph sz="half" idx="2"/>
          </p:nvPr>
        </p:nvSpPr>
        <p:spPr>
          <a:xfrm>
            <a:off x="3851920" y="1453361"/>
            <a:ext cx="5112568" cy="5040560"/>
          </a:xfrm>
        </p:spPr>
        <p:txBody>
          <a:bodyPr>
            <a:noAutofit/>
          </a:bodyPr>
          <a:lstStyle/>
          <a:p>
            <a:pPr marL="0" indent="0" algn="just">
              <a:buNone/>
            </a:pPr>
            <a:r>
              <a:rPr lang="lt-LT" sz="1700" dirty="0" smtClean="0"/>
              <a:t>„</a:t>
            </a:r>
            <a:r>
              <a:rPr lang="lt-LT" sz="1700" dirty="0"/>
              <a:t>Namukas“, originali lenkų autorių knyga apie 35 įdomiausius namus, esančiame visame pasaulyje. Knygos </a:t>
            </a:r>
            <a:r>
              <a:rPr lang="lt-LT" sz="1700" dirty="0" smtClean="0"/>
              <a:t>formatas patrauklus </a:t>
            </a:r>
            <a:r>
              <a:rPr lang="en-US" sz="1700" dirty="0" smtClean="0"/>
              <a:t>ne </a:t>
            </a:r>
            <a:r>
              <a:rPr lang="en-US" sz="1700" dirty="0" err="1" smtClean="0"/>
              <a:t>tik</a:t>
            </a:r>
            <a:r>
              <a:rPr lang="en-US" sz="1700" dirty="0" smtClean="0"/>
              <a:t> </a:t>
            </a:r>
            <a:r>
              <a:rPr lang="lt-LT" sz="1700" dirty="0" smtClean="0"/>
              <a:t>paaugliams</a:t>
            </a:r>
            <a:r>
              <a:rPr lang="en-US" sz="1700" dirty="0" smtClean="0"/>
              <a:t> bet </a:t>
            </a:r>
            <a:r>
              <a:rPr lang="en-US" sz="1700" dirty="0" err="1" smtClean="0"/>
              <a:t>ir</a:t>
            </a:r>
            <a:r>
              <a:rPr lang="en-US" sz="1700" dirty="0" smtClean="0"/>
              <a:t> </a:t>
            </a:r>
            <a:r>
              <a:rPr lang="lt-LT" sz="1700" dirty="0" smtClean="0"/>
              <a:t> </a:t>
            </a:r>
            <a:r>
              <a:rPr lang="lt-LT" sz="1700" dirty="0"/>
              <a:t>architektūra ar pasaulio įdomybėmis besidomintiems „suaugėliams“. Koks gi tas formatas? </a:t>
            </a:r>
            <a:r>
              <a:rPr lang="lt-LT" sz="1700" dirty="0" smtClean="0"/>
              <a:t>Tai komikso-paveikslų </a:t>
            </a:r>
            <a:r>
              <a:rPr lang="lt-LT" sz="1700" dirty="0"/>
              <a:t>knygos-enciklopedijos </a:t>
            </a:r>
            <a:r>
              <a:rPr lang="lt-LT" sz="1700" dirty="0" err="1" smtClean="0"/>
              <a:t>lydynis</a:t>
            </a:r>
            <a:r>
              <a:rPr lang="lt-LT" sz="1700" dirty="0" smtClean="0"/>
              <a:t>. Savitas, netikėtas, žaismingas </a:t>
            </a:r>
            <a:r>
              <a:rPr lang="lt-LT" sz="1700" dirty="0"/>
              <a:t>ir </a:t>
            </a:r>
            <a:r>
              <a:rPr lang="lt-LT" sz="1700" dirty="0" smtClean="0"/>
              <a:t>modernus. </a:t>
            </a:r>
            <a:r>
              <a:rPr lang="lt-LT" sz="1700" dirty="0"/>
              <a:t>Knyga puikiai gali būti traktuojama ir kaip ugdomoji. Kad prie kiekvieno pavyzdžio nereikėtų rašyti nuobodžių faktų, datų, sudedamųjų dalių, pasitelkiami simboliai, kurie paaiškinti knygos pradžioje, o vėliau pateikiami prie kiekvieno pavyzdžio (ši „</a:t>
            </a:r>
            <a:r>
              <a:rPr lang="lt-LT" sz="1700" i="1" dirty="0"/>
              <a:t>sistema leis, be kita ko, sužinoti, ar namas stovi dideliame mieste ar miško vidury, ar jis </a:t>
            </a:r>
            <a:r>
              <a:rPr lang="lt-LT" sz="1700" i="1" dirty="0" smtClean="0"/>
              <a:t>nekenkia </a:t>
            </a:r>
            <a:r>
              <a:rPr lang="lt-LT" sz="1700" i="1" dirty="0"/>
              <a:t>aplinkai, ar pastatytas iš medžio, plytų, gal iš stiklo ir metalo, o gal tik iš smėlio ar plastiko</a:t>
            </a:r>
            <a:r>
              <a:rPr lang="lt-LT" sz="1700" dirty="0"/>
              <a:t>“). Knygai netrūksta žavios ironijos ir šmaikštumo, glaustų faktų ir nenuobodžiai pateikiamos informacijos, subtiliai taupių iliustracijų ir juokingų detalių. Puikiai tiks akiai ir vaizduotei palavinti ir pasaulio įsivaizdavimo praplėsti.</a:t>
            </a:r>
          </a:p>
          <a:p>
            <a:pPr marL="0" indent="0" algn="just">
              <a:buNone/>
            </a:pPr>
            <a:endParaRPr lang="lt-LT" sz="1700" dirty="0"/>
          </a:p>
        </p:txBody>
      </p:sp>
      <p:pic>
        <p:nvPicPr>
          <p:cNvPr id="6" name="Turinio vietos rezervavimo ženklas 5"/>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79512" y="2060848"/>
            <a:ext cx="3645408" cy="3621024"/>
          </a:xfrm>
        </p:spPr>
      </p:pic>
    </p:spTree>
    <p:extLst>
      <p:ext uri="{BB962C8B-B14F-4D97-AF65-F5344CB8AC3E}">
        <p14:creationId xmlns:p14="http://schemas.microsoft.com/office/powerpoint/2010/main" val="30763564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pattFill prst="pct5">
          <a:fgClr>
            <a:srgbClr val="FFC000"/>
          </a:fgClr>
          <a:bgClr>
            <a:schemeClr val="bg1"/>
          </a:bgClr>
        </a:pattFill>
        <a:effectLst/>
      </p:bgPr>
    </p:bg>
    <p:spTree>
      <p:nvGrpSpPr>
        <p:cNvPr id="1" name=""/>
        <p:cNvGrpSpPr/>
        <p:nvPr/>
      </p:nvGrpSpPr>
      <p:grpSpPr>
        <a:xfrm>
          <a:off x="0" y="0"/>
          <a:ext cx="0" cy="0"/>
          <a:chOff x="0" y="0"/>
          <a:chExt cx="0" cy="0"/>
        </a:xfrm>
      </p:grpSpPr>
      <p:sp>
        <p:nvSpPr>
          <p:cNvPr id="2" name="Antraštė 1"/>
          <p:cNvSpPr>
            <a:spLocks noGrp="1"/>
          </p:cNvSpPr>
          <p:nvPr>
            <p:ph type="title"/>
          </p:nvPr>
        </p:nvSpPr>
        <p:spPr>
          <a:xfrm>
            <a:off x="395536" y="437194"/>
            <a:ext cx="8291264" cy="1373014"/>
          </a:xfrm>
        </p:spPr>
        <p:txBody>
          <a:bodyPr>
            <a:normAutofit fontScale="90000"/>
          </a:bodyPr>
          <a:lstStyle/>
          <a:p>
            <a:r>
              <a:rPr lang="lt-LT" b="1" dirty="0" err="1">
                <a:solidFill>
                  <a:srgbClr val="FFC000"/>
                </a:solidFill>
                <a:effectLst>
                  <a:outerShdw blurRad="38100" dist="38100" dir="2700000" algn="tl">
                    <a:srgbClr val="000000">
                      <a:alpha val="43137"/>
                    </a:srgbClr>
                  </a:outerShdw>
                </a:effectLst>
              </a:rPr>
              <a:t>Sebastian</a:t>
            </a:r>
            <a:r>
              <a:rPr lang="lt-LT" b="1" dirty="0">
                <a:solidFill>
                  <a:srgbClr val="FFC000"/>
                </a:solidFill>
                <a:effectLst>
                  <a:outerShdw blurRad="38100" dist="38100" dir="2700000" algn="tl">
                    <a:srgbClr val="000000">
                      <a:alpha val="43137"/>
                    </a:srgbClr>
                  </a:outerShdw>
                </a:effectLst>
              </a:rPr>
              <a:t> </a:t>
            </a:r>
            <a:r>
              <a:rPr lang="lt-LT" b="1" dirty="0" err="1">
                <a:solidFill>
                  <a:srgbClr val="FFC000"/>
                </a:solidFill>
                <a:effectLst>
                  <a:outerShdw blurRad="38100" dist="38100" dir="2700000" algn="tl">
                    <a:srgbClr val="000000">
                      <a:alpha val="43137"/>
                    </a:srgbClr>
                  </a:outerShdw>
                </a:effectLst>
              </a:rPr>
              <a:t>Cichocki</a:t>
            </a:r>
            <a:r>
              <a:rPr lang="lt-LT" b="1" dirty="0">
                <a:solidFill>
                  <a:srgbClr val="FFC000"/>
                </a:solidFill>
                <a:effectLst>
                  <a:outerShdw blurRad="38100" dist="38100" dir="2700000" algn="tl">
                    <a:srgbClr val="000000">
                      <a:alpha val="43137"/>
                    </a:srgbClr>
                  </a:outerShdw>
                </a:effectLst>
              </a:rPr>
              <a:t> </a:t>
            </a:r>
            <a:r>
              <a:rPr lang="lt-LT" b="1" dirty="0" smtClean="0">
                <a:solidFill>
                  <a:srgbClr val="FFC000"/>
                </a:solidFill>
                <a:effectLst>
                  <a:outerShdw blurRad="38100" dist="38100" dir="2700000" algn="tl">
                    <a:srgbClr val="000000">
                      <a:alpha val="43137"/>
                    </a:srgbClr>
                  </a:outerShdw>
                </a:effectLst>
              </a:rPr>
              <a:t> </a:t>
            </a:r>
            <a:r>
              <a:rPr lang="en-US" b="1" dirty="0" smtClean="0">
                <a:solidFill>
                  <a:srgbClr val="FFC000"/>
                </a:solidFill>
                <a:effectLst>
                  <a:outerShdw blurRad="38100" dist="38100" dir="2700000" algn="tl">
                    <a:srgbClr val="000000">
                      <a:alpha val="43137"/>
                    </a:srgbClr>
                  </a:outerShdw>
                </a:effectLst>
              </a:rPr>
              <a:t/>
            </a:r>
            <a:br>
              <a:rPr lang="en-US" b="1" dirty="0" smtClean="0">
                <a:solidFill>
                  <a:srgbClr val="FFC000"/>
                </a:solidFill>
                <a:effectLst>
                  <a:outerShdw blurRad="38100" dist="38100" dir="2700000" algn="tl">
                    <a:srgbClr val="000000">
                      <a:alpha val="43137"/>
                    </a:srgbClr>
                  </a:outerShdw>
                </a:effectLst>
              </a:rPr>
            </a:br>
            <a:r>
              <a:rPr lang="lt-LT" b="1" dirty="0" smtClean="0">
                <a:solidFill>
                  <a:srgbClr val="FFC000"/>
                </a:solidFill>
                <a:effectLst>
                  <a:outerShdw blurRad="38100" dist="38100" dir="2700000" algn="tl">
                    <a:srgbClr val="000000">
                      <a:alpha val="43137"/>
                    </a:srgbClr>
                  </a:outerShdw>
                </a:effectLst>
              </a:rPr>
              <a:t>„</a:t>
            </a:r>
            <a:r>
              <a:rPr lang="lt-LT" b="1" dirty="0">
                <a:solidFill>
                  <a:srgbClr val="FFC000"/>
                </a:solidFill>
                <a:effectLst>
                  <a:outerShdw blurRad="38100" dist="38100" dir="2700000" algn="tl">
                    <a:srgbClr val="000000">
                      <a:alpha val="43137"/>
                    </a:srgbClr>
                  </a:outerShdw>
                </a:effectLst>
              </a:rPr>
              <a:t>MENAS“ </a:t>
            </a:r>
            <a:r>
              <a:rPr lang="lt-LT" dirty="0"/>
              <a:t/>
            </a:r>
            <a:br>
              <a:rPr lang="lt-LT" dirty="0"/>
            </a:br>
            <a:endParaRPr lang="lt-LT" dirty="0"/>
          </a:p>
        </p:txBody>
      </p:sp>
      <p:sp>
        <p:nvSpPr>
          <p:cNvPr id="4" name="Turinio vietos rezervavimo ženklas 3"/>
          <p:cNvSpPr>
            <a:spLocks noGrp="1"/>
          </p:cNvSpPr>
          <p:nvPr>
            <p:ph sz="half" idx="2"/>
          </p:nvPr>
        </p:nvSpPr>
        <p:spPr>
          <a:xfrm>
            <a:off x="4427984" y="1810208"/>
            <a:ext cx="4258816" cy="4525963"/>
          </a:xfrm>
        </p:spPr>
        <p:txBody>
          <a:bodyPr>
            <a:normAutofit fontScale="70000" lnSpcReduction="20000"/>
          </a:bodyPr>
          <a:lstStyle/>
          <a:p>
            <a:pPr marL="0" indent="0" algn="just">
              <a:buNone/>
            </a:pPr>
            <a:r>
              <a:rPr lang="lt-LT" dirty="0"/>
              <a:t>Ši knyga –  gausiai iliustruotas pasakojimas apie šiuolaikinį meną, kuris nuolatos keičiasi, stebina ir skatina praplėsti suvokimo bei vaizduotės ribas. M.E.N.A.S., nors skirtas vaikams nuo 8 metų, sudomins ir vyresnius skaitytojus, privers ne tik nusijuokti, bet ir naujai pažvelgti į supančius dalykus, supažindins su svarbiomis meno sąvokomis, o galbūt ir paskatins kurti? Juk meno kūrinys tai ne tik paveikslas galerijoje, bet ir muzika atliekama nepaliečiant instrumento klavišų, ir perstumtas smėlio kalnas ar net supakuotas milžiniškas pastatas!</a:t>
            </a:r>
          </a:p>
          <a:p>
            <a:pPr algn="just"/>
            <a:endParaRPr lang="lt-LT" dirty="0"/>
          </a:p>
        </p:txBody>
      </p:sp>
      <p:pic>
        <p:nvPicPr>
          <p:cNvPr id="6" name="Turinio vietos rezervavimo ženklas 5"/>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79512" y="1844824"/>
            <a:ext cx="4066447" cy="4032447"/>
          </a:xfrm>
        </p:spPr>
      </p:pic>
    </p:spTree>
    <p:extLst>
      <p:ext uri="{BB962C8B-B14F-4D97-AF65-F5344CB8AC3E}">
        <p14:creationId xmlns:p14="http://schemas.microsoft.com/office/powerpoint/2010/main" val="607819370"/>
      </p:ext>
    </p:extLst>
  </p:cSld>
  <p:clrMapOvr>
    <a:masterClrMapping/>
  </p:clrMapOvr>
</p:sld>
</file>

<file path=ppt/theme/theme1.xml><?xml version="1.0" encoding="utf-8"?>
<a:theme xmlns:a="http://schemas.openxmlformats.org/drawingml/2006/main" name="Office 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89</TotalTime>
  <Words>1400</Words>
  <Application>Microsoft Office PowerPoint</Application>
  <PresentationFormat>Demonstracija ekrane (4:3)</PresentationFormat>
  <Paragraphs>28</Paragraphs>
  <Slides>14</Slides>
  <Notes>0</Notes>
  <HiddenSlides>0</HiddenSlides>
  <MMClips>0</MMClips>
  <ScaleCrop>false</ScaleCrop>
  <HeadingPairs>
    <vt:vector size="6" baseType="variant">
      <vt:variant>
        <vt:lpstr>Naudojami šriftai</vt:lpstr>
      </vt:variant>
      <vt:variant>
        <vt:i4>3</vt:i4>
      </vt:variant>
      <vt:variant>
        <vt:lpstr>Tema</vt:lpstr>
      </vt:variant>
      <vt:variant>
        <vt:i4>1</vt:i4>
      </vt:variant>
      <vt:variant>
        <vt:lpstr>Skaidrių pavadinimai</vt:lpstr>
      </vt:variant>
      <vt:variant>
        <vt:i4>14</vt:i4>
      </vt:variant>
    </vt:vector>
  </HeadingPairs>
  <TitlesOfParts>
    <vt:vector size="18" baseType="lpstr">
      <vt:lpstr>Arial</vt:lpstr>
      <vt:lpstr>Arial Rounded MT Bold</vt:lpstr>
      <vt:lpstr>Calibri</vt:lpstr>
      <vt:lpstr>Office tema</vt:lpstr>
      <vt:lpstr>„PowerPoint“ pateiktis</vt:lpstr>
      <vt:lpstr>Bjorn Sortland  „Ką mena širdis“  </vt:lpstr>
      <vt:lpstr>  Angela Wenzel „13 paveiklsų, kuriuos dera žinoti“   </vt:lpstr>
      <vt:lpstr> Florian  Hein „13 didžiųjų meno išradimų, kuriuos dera žinoti“ </vt:lpstr>
      <vt:lpstr>  Bettina Shumann „13 menininkių, kurias dera žinoti“  </vt:lpstr>
      <vt:lpstr> Brad Finger   „13 modernių dailininkų, kuriuos dera žinoti“  </vt:lpstr>
      <vt:lpstr> Aleksandra Mizielinska  „D.I.Z.A.I.N.A.S“  </vt:lpstr>
      <vt:lpstr>Aleksandra Mizielinska „N.A.M.U.K.A.S“ anotacija</vt:lpstr>
      <vt:lpstr>Sebastian Cichocki   „MENAS“  </vt:lpstr>
      <vt:lpstr>  Raminta Jurėnaitė   „Lithuanian Painting. 1960 - 2013“  </vt:lpstr>
      <vt:lpstr>Raminta Jurėnaitė  „Arvydas Šaltenis“ </vt:lpstr>
      <vt:lpstr> Raminta Jurėnaitė   „Kostas Dereškevičius” </vt:lpstr>
      <vt:lpstr>  Alfonsas Andriuškevičius   „Pro AA prizmę“  </vt:lpstr>
      <vt:lpstr> Algimantas Julijonas Stankevičius –Stankus „Žaliasis sąsiuvinis“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Bjorn Sortland  „Ką mena širdis“</dc:title>
  <dc:creator>Biblioteka</dc:creator>
  <cp:lastModifiedBy>salauza@gmail.com</cp:lastModifiedBy>
  <cp:revision>41</cp:revision>
  <dcterms:created xsi:type="dcterms:W3CDTF">2019-10-09T05:32:35Z</dcterms:created>
  <dcterms:modified xsi:type="dcterms:W3CDTF">2019-11-12T14:12:22Z</dcterms:modified>
</cp:coreProperties>
</file>